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4"/>
  </p:notesMasterIdLst>
  <p:sldIdLst>
    <p:sldId id="470" r:id="rId2"/>
    <p:sldId id="492" r:id="rId3"/>
    <p:sldId id="498" r:id="rId4"/>
    <p:sldId id="507" r:id="rId5"/>
    <p:sldId id="489" r:id="rId6"/>
    <p:sldId id="508" r:id="rId7"/>
    <p:sldId id="505" r:id="rId8"/>
    <p:sldId id="506" r:id="rId9"/>
    <p:sldId id="496" r:id="rId10"/>
    <p:sldId id="497" r:id="rId11"/>
    <p:sldId id="500" r:id="rId12"/>
    <p:sldId id="503" r:id="rId13"/>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rayos Sirimittrakul" initials="VS" lastIdx="9" clrIdx="0">
    <p:extLst/>
  </p:cmAuthor>
  <p:cmAuthor id="2" name="Somchai Sriboonngam" initials="SS" lastIdx="2" clrIdx="1">
    <p:extLst>
      <p:ext uri="{19B8F6BF-5375-455C-9EA6-DF929625EA0E}">
        <p15:presenceInfo xmlns:p15="http://schemas.microsoft.com/office/powerpoint/2012/main" userId="S-1-5-21-1188494243-3350754593-4117869963-19417" providerId="AD"/>
      </p:ext>
    </p:extLst>
  </p:cmAuthor>
  <p:cmAuthor id="3" name="Supoj Wongsaroj" initials="SW" lastIdx="1" clrIdx="2">
    <p:extLst>
      <p:ext uri="{19B8F6BF-5375-455C-9EA6-DF929625EA0E}">
        <p15:presenceInfo xmlns:p15="http://schemas.microsoft.com/office/powerpoint/2012/main" userId="Supoj Wongsaroj" providerId="None"/>
      </p:ext>
    </p:extLst>
  </p:cmAuthor>
  <p:cmAuthor id="4" name="Niwat Anukoonpoonlarp" initials="NA" lastIdx="9" clrIdx="3">
    <p:extLst>
      <p:ext uri="{19B8F6BF-5375-455C-9EA6-DF929625EA0E}">
        <p15:presenceInfo xmlns:p15="http://schemas.microsoft.com/office/powerpoint/2012/main" userId="S-1-5-21-2244736364-3772642042-499209343-9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F"/>
    <a:srgbClr val="0000FF"/>
    <a:srgbClr val="00529B"/>
    <a:srgbClr val="FFA7A7"/>
    <a:srgbClr val="5B9BD5"/>
    <a:srgbClr val="F8A581"/>
    <a:srgbClr val="CBD0DE"/>
    <a:srgbClr val="FFD78E"/>
    <a:srgbClr val="FFD479"/>
    <a:srgbClr val="FFD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89302" autoAdjust="0"/>
  </p:normalViewPr>
  <p:slideViewPr>
    <p:cSldViewPr>
      <p:cViewPr varScale="1">
        <p:scale>
          <a:sx n="80" d="100"/>
          <a:sy n="80" d="100"/>
        </p:scale>
        <p:origin x="114" y="588"/>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756B4473-3750-493A-AF06-44A0F225673F}" type="datetimeFigureOut">
              <a:rPr kumimoji="1" lang="ja-JP" altLang="en-US" smtClean="0"/>
              <a:t>2023/2/15</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C6E4FC99-01B6-4B81-B9B8-97968D1609E4}" type="slidenum">
              <a:rPr kumimoji="1" lang="ja-JP" altLang="en-US" smtClean="0"/>
              <a:t>‹#›</a:t>
            </a:fld>
            <a:endParaRPr kumimoji="1" lang="ja-JP" altLang="en-US"/>
          </a:p>
        </p:txBody>
      </p:sp>
    </p:spTree>
    <p:extLst>
      <p:ext uri="{BB962C8B-B14F-4D97-AF65-F5344CB8AC3E}">
        <p14:creationId xmlns:p14="http://schemas.microsoft.com/office/powerpoint/2010/main" val="6514638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smtClean="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a:t>
            </a:fld>
            <a:endParaRPr kumimoji="1" lang="ja-JP" altLang="en-US"/>
          </a:p>
        </p:txBody>
      </p:sp>
    </p:spTree>
    <p:extLst>
      <p:ext uri="{BB962C8B-B14F-4D97-AF65-F5344CB8AC3E}">
        <p14:creationId xmlns:p14="http://schemas.microsoft.com/office/powerpoint/2010/main" val="413333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10</a:t>
            </a:fld>
            <a:endParaRPr kumimoji="1" lang="ja-JP" altLang="en-US"/>
          </a:p>
        </p:txBody>
      </p:sp>
    </p:spTree>
    <p:extLst>
      <p:ext uri="{BB962C8B-B14F-4D97-AF65-F5344CB8AC3E}">
        <p14:creationId xmlns:p14="http://schemas.microsoft.com/office/powerpoint/2010/main" val="1350307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11</a:t>
            </a:fld>
            <a:endParaRPr kumimoji="1" lang="ja-JP" altLang="en-US"/>
          </a:p>
        </p:txBody>
      </p:sp>
    </p:spTree>
    <p:extLst>
      <p:ext uri="{BB962C8B-B14F-4D97-AF65-F5344CB8AC3E}">
        <p14:creationId xmlns:p14="http://schemas.microsoft.com/office/powerpoint/2010/main" val="4222123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12</a:t>
            </a:fld>
            <a:endParaRPr kumimoji="1" lang="ja-JP" altLang="en-US"/>
          </a:p>
        </p:txBody>
      </p:sp>
    </p:spTree>
    <p:extLst>
      <p:ext uri="{BB962C8B-B14F-4D97-AF65-F5344CB8AC3E}">
        <p14:creationId xmlns:p14="http://schemas.microsoft.com/office/powerpoint/2010/main" val="255664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a:t>
            </a:fld>
            <a:endParaRPr kumimoji="1" lang="ja-JP" altLang="en-US"/>
          </a:p>
        </p:txBody>
      </p:sp>
    </p:spTree>
    <p:extLst>
      <p:ext uri="{BB962C8B-B14F-4D97-AF65-F5344CB8AC3E}">
        <p14:creationId xmlns:p14="http://schemas.microsoft.com/office/powerpoint/2010/main" val="2717353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a:t>
            </a:fld>
            <a:endParaRPr kumimoji="1" lang="ja-JP" altLang="en-US"/>
          </a:p>
        </p:txBody>
      </p:sp>
    </p:spTree>
    <p:extLst>
      <p:ext uri="{BB962C8B-B14F-4D97-AF65-F5344CB8AC3E}">
        <p14:creationId xmlns:p14="http://schemas.microsoft.com/office/powerpoint/2010/main" val="1335096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4</a:t>
            </a:fld>
            <a:endParaRPr kumimoji="1" lang="ja-JP" altLang="en-US"/>
          </a:p>
        </p:txBody>
      </p:sp>
    </p:spTree>
    <p:extLst>
      <p:ext uri="{BB962C8B-B14F-4D97-AF65-F5344CB8AC3E}">
        <p14:creationId xmlns:p14="http://schemas.microsoft.com/office/powerpoint/2010/main" val="3027442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5</a:t>
            </a:fld>
            <a:endParaRPr kumimoji="1" lang="ja-JP" altLang="en-US"/>
          </a:p>
        </p:txBody>
      </p:sp>
    </p:spTree>
    <p:extLst>
      <p:ext uri="{BB962C8B-B14F-4D97-AF65-F5344CB8AC3E}">
        <p14:creationId xmlns:p14="http://schemas.microsoft.com/office/powerpoint/2010/main" val="3482982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6</a:t>
            </a:fld>
            <a:endParaRPr kumimoji="1" lang="ja-JP" altLang="en-US"/>
          </a:p>
        </p:txBody>
      </p:sp>
    </p:spTree>
    <p:extLst>
      <p:ext uri="{BB962C8B-B14F-4D97-AF65-F5344CB8AC3E}">
        <p14:creationId xmlns:p14="http://schemas.microsoft.com/office/powerpoint/2010/main" val="397999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7</a:t>
            </a:fld>
            <a:endParaRPr kumimoji="1" lang="ja-JP" altLang="en-US"/>
          </a:p>
        </p:txBody>
      </p:sp>
    </p:spTree>
    <p:extLst>
      <p:ext uri="{BB962C8B-B14F-4D97-AF65-F5344CB8AC3E}">
        <p14:creationId xmlns:p14="http://schemas.microsoft.com/office/powerpoint/2010/main" val="419244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8</a:t>
            </a:fld>
            <a:endParaRPr kumimoji="1" lang="ja-JP" altLang="en-US"/>
          </a:p>
        </p:txBody>
      </p:sp>
    </p:spTree>
    <p:extLst>
      <p:ext uri="{BB962C8B-B14F-4D97-AF65-F5344CB8AC3E}">
        <p14:creationId xmlns:p14="http://schemas.microsoft.com/office/powerpoint/2010/main" val="987700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9</a:t>
            </a:fld>
            <a:endParaRPr kumimoji="1" lang="ja-JP" altLang="en-US"/>
          </a:p>
        </p:txBody>
      </p:sp>
    </p:spTree>
    <p:extLst>
      <p:ext uri="{BB962C8B-B14F-4D97-AF65-F5344CB8AC3E}">
        <p14:creationId xmlns:p14="http://schemas.microsoft.com/office/powerpoint/2010/main" val="40475095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Rectangle 5"/>
          <p:cNvSpPr>
            <a:spLocks noChangeArrowheads="1"/>
          </p:cNvSpPr>
          <p:nvPr/>
        </p:nvSpPr>
        <p:spPr bwMode="auto">
          <a:xfrm>
            <a:off x="539552" y="3562348"/>
            <a:ext cx="8138160" cy="45719"/>
          </a:xfrm>
          <a:prstGeom prst="rect">
            <a:avLst/>
          </a:prstGeom>
          <a:gradFill rotWithShape="1">
            <a:gsLst>
              <a:gs pos="0">
                <a:srgbClr val="C0C0C0">
                  <a:gamma/>
                  <a:shade val="40000"/>
                  <a:invGamma/>
                </a:srgbClr>
              </a:gs>
              <a:gs pos="100000">
                <a:srgbClr val="C0C0C0"/>
              </a:gs>
            </a:gsLst>
            <a:lin ang="0" scaled="1"/>
          </a:gradFill>
          <a:ln w="9525">
            <a:noFill/>
            <a:miter lim="800000"/>
            <a:headEnd/>
            <a:tailEnd/>
          </a:ln>
          <a:effectLst/>
        </p:spPr>
        <p:txBody>
          <a:bodyPr wrap="none" anchor="ctr"/>
          <a:lstStyle/>
          <a:p>
            <a:pPr>
              <a:defRPr/>
            </a:pPr>
            <a:endParaRPr lang="ja-JP" altLang="en-US"/>
          </a:p>
        </p:txBody>
      </p:sp>
      <p:grpSp>
        <p:nvGrpSpPr>
          <p:cNvPr id="2" name="Group 11"/>
          <p:cNvGrpSpPr>
            <a:grpSpLocks/>
          </p:cNvGrpSpPr>
          <p:nvPr/>
        </p:nvGrpSpPr>
        <p:grpSpPr bwMode="auto">
          <a:xfrm>
            <a:off x="0" y="6673850"/>
            <a:ext cx="9036050" cy="211138"/>
            <a:chOff x="0" y="4204"/>
            <a:chExt cx="5692" cy="133"/>
          </a:xfrm>
        </p:grpSpPr>
        <p:pic>
          <p:nvPicPr>
            <p:cNvPr id="8" name="Picture 8" descr="TOMEN Electronics Corp白抜き"/>
            <p:cNvPicPr>
              <a:picLocks noChangeAspect="1" noChangeArrowheads="1"/>
            </p:cNvPicPr>
            <p:nvPr/>
          </p:nvPicPr>
          <p:blipFill>
            <a:blip r:embed="rId2" cstate="print"/>
            <a:srcRect/>
            <a:stretch>
              <a:fillRect/>
            </a:stretch>
          </p:blipFill>
          <p:spPr bwMode="auto">
            <a:xfrm>
              <a:off x="4286" y="4209"/>
              <a:ext cx="1406" cy="128"/>
            </a:xfrm>
            <a:prstGeom prst="rect">
              <a:avLst/>
            </a:prstGeom>
            <a:noFill/>
            <a:ln w="9525">
              <a:noFill/>
              <a:miter lim="800000"/>
              <a:headEnd/>
              <a:tailEnd/>
            </a:ln>
          </p:spPr>
        </p:pic>
        <p:sp>
          <p:nvSpPr>
            <p:cNvPr id="9" name="Text Box 9"/>
            <p:cNvSpPr txBox="1">
              <a:spLocks noChangeArrowheads="1"/>
            </p:cNvSpPr>
            <p:nvPr/>
          </p:nvSpPr>
          <p:spPr bwMode="auto">
            <a:xfrm>
              <a:off x="0" y="4204"/>
              <a:ext cx="1058" cy="116"/>
            </a:xfrm>
            <a:prstGeom prst="rect">
              <a:avLst/>
            </a:prstGeom>
            <a:noFill/>
            <a:ln w="9525">
              <a:noFill/>
              <a:miter lim="800000"/>
              <a:headEnd/>
              <a:tailEnd/>
            </a:ln>
            <a:effectLst/>
          </p:spPr>
          <p:txBody>
            <a:bodyPr>
              <a:spAutoFit/>
            </a:bodyPr>
            <a:lstStyle/>
            <a:p>
              <a:pPr algn="l">
                <a:defRPr/>
              </a:pPr>
              <a:r>
                <a:rPr lang="en-US" altLang="ja-JP" sz="600" dirty="0">
                  <a:solidFill>
                    <a:schemeClr val="bg1"/>
                  </a:solidFill>
                </a:rPr>
                <a:t>Copyright © TOMEN Electronics Corp.</a:t>
              </a:r>
            </a:p>
          </p:txBody>
        </p:sp>
      </p:grpSp>
      <p:sp>
        <p:nvSpPr>
          <p:cNvPr id="5123" name="Rectangle 3"/>
          <p:cNvSpPr>
            <a:spLocks noGrp="1" noChangeArrowheads="1"/>
          </p:cNvSpPr>
          <p:nvPr>
            <p:ph type="ctrTitle"/>
          </p:nvPr>
        </p:nvSpPr>
        <p:spPr>
          <a:xfrm>
            <a:off x="2412718" y="3104259"/>
            <a:ext cx="6478869" cy="431800"/>
          </a:xfrm>
        </p:spPr>
        <p:txBody>
          <a:bodyPr/>
          <a:lstStyle>
            <a:lvl1pPr>
              <a:defRPr sz="2400">
                <a:effectLst/>
              </a:defRPr>
            </a:lvl1pPr>
          </a:lstStyle>
          <a:p>
            <a:r>
              <a:rPr lang="ja-JP" altLang="en-US" smtClean="0"/>
              <a:t>マスター タイトルの書式設定</a:t>
            </a:r>
            <a:endParaRPr lang="ja-JP" altLang="en-US" dirty="0"/>
          </a:p>
        </p:txBody>
      </p:sp>
      <p:sp>
        <p:nvSpPr>
          <p:cNvPr id="5124" name="Rectangle 4"/>
          <p:cNvSpPr>
            <a:spLocks noGrp="1" noChangeArrowheads="1"/>
          </p:cNvSpPr>
          <p:nvPr>
            <p:ph type="subTitle" idx="1"/>
          </p:nvPr>
        </p:nvSpPr>
        <p:spPr>
          <a:xfrm>
            <a:off x="2412719" y="3609777"/>
            <a:ext cx="6478869" cy="395287"/>
          </a:xfrm>
        </p:spPr>
        <p:txBody>
          <a:bodyPr/>
          <a:lstStyle>
            <a:lvl1pPr marL="0" indent="0">
              <a:buFontTx/>
              <a:buNone/>
              <a:defRPr sz="1800"/>
            </a:lvl1pPr>
          </a:lstStyle>
          <a:p>
            <a:r>
              <a:rPr lang="ja-JP" altLang="en-US" smtClean="0"/>
              <a:t>マスター サブタイトルの書式設定</a:t>
            </a:r>
            <a:endParaRPr lang="ja-JP" altLang="en-US" dirty="0"/>
          </a:p>
        </p:txBody>
      </p:sp>
      <p:sp>
        <p:nvSpPr>
          <p:cNvPr id="3" name="Rectangle 2"/>
          <p:cNvSpPr/>
          <p:nvPr userDrawn="1"/>
        </p:nvSpPr>
        <p:spPr bwMode="auto">
          <a:xfrm>
            <a:off x="1979712" y="3717032"/>
            <a:ext cx="576064" cy="13101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smtClean="0">
              <a:ln>
                <a:noFill/>
              </a:ln>
              <a:solidFill>
                <a:schemeClr val="tx1"/>
              </a:solidFill>
              <a:effectLst/>
              <a:latin typeface="Arial" charset="0"/>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5"/>
          <p:cNvSpPr/>
          <p:nvPr userDrawn="1"/>
        </p:nvSpPr>
        <p:spPr bwMode="auto">
          <a:xfrm>
            <a:off x="8676456" y="980728"/>
            <a:ext cx="467544" cy="1440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smtClean="0">
              <a:ln>
                <a:noFill/>
              </a:ln>
              <a:solidFill>
                <a:schemeClr val="tx1"/>
              </a:solidFill>
              <a:effectLst/>
              <a:latin typeface="Arial" charset="0"/>
              <a:ea typeface="ＭＳ Ｐゴシック" charset="-128"/>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42291" y="361467"/>
            <a:ext cx="7103646" cy="575191"/>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381004" y="6356925"/>
            <a:ext cx="1905000" cy="182880"/>
          </a:xfrm>
          <a:prstGeom prst="rect">
            <a:avLst/>
          </a:prstGeom>
        </p:spPr>
        <p:txBody>
          <a:bodyPr/>
          <a:lstStyle/>
          <a:p>
            <a:pPr>
              <a:defRPr/>
            </a:pPr>
            <a:endParaRPr lang="ja-JP" altLang="en-US" dirty="0"/>
          </a:p>
        </p:txBody>
      </p:sp>
      <p:sp>
        <p:nvSpPr>
          <p:cNvPr id="4" name="Footer Placeholder 3"/>
          <p:cNvSpPr>
            <a:spLocks noGrp="1"/>
          </p:cNvSpPr>
          <p:nvPr>
            <p:ph type="ftr" sz="quarter" idx="11"/>
          </p:nvPr>
        </p:nvSpPr>
        <p:spPr>
          <a:xfrm>
            <a:off x="3200679" y="6356925"/>
            <a:ext cx="2895325" cy="182880"/>
          </a:xfrm>
          <a:prstGeom prst="rect">
            <a:avLst/>
          </a:prstGeom>
        </p:spPr>
        <p:txBody>
          <a:bodyPr/>
          <a:lstStyle/>
          <a:p>
            <a:pPr>
              <a:defRPr/>
            </a:pPr>
            <a:endParaRPr lang="ja-JP" altLang="en-US"/>
          </a:p>
        </p:txBody>
      </p:sp>
      <p:sp>
        <p:nvSpPr>
          <p:cNvPr id="5" name="Slide Number Placeholder 4"/>
          <p:cNvSpPr>
            <a:spLocks noGrp="1"/>
          </p:cNvSpPr>
          <p:nvPr>
            <p:ph type="sldNum" sz="quarter" idx="12"/>
          </p:nvPr>
        </p:nvSpPr>
        <p:spPr>
          <a:xfrm>
            <a:off x="7240149" y="6625760"/>
            <a:ext cx="1905000" cy="182880"/>
          </a:xfrm>
        </p:spPr>
        <p:txBody>
          <a:bodyPr/>
          <a:lstStyle/>
          <a:p>
            <a:pPr>
              <a:defRPr/>
            </a:pPr>
            <a:fld id="{1CDEC458-1127-47B8-8105-F9C0FD49AC8E}" type="slidenum">
              <a:rPr lang="ja-JP" altLang="en-US" smtClean="0"/>
              <a:pPr>
                <a:defRPr/>
              </a:pPr>
              <a:t>‹#›</a:t>
            </a:fld>
            <a:endParaRPr lang="ja-JP" altLang="en-US"/>
          </a:p>
        </p:txBody>
      </p:sp>
      <p:sp>
        <p:nvSpPr>
          <p:cNvPr id="10" name="Content Placeholder 9"/>
          <p:cNvSpPr>
            <a:spLocks noGrp="1"/>
          </p:cNvSpPr>
          <p:nvPr>
            <p:ph sz="quarter" idx="13"/>
          </p:nvPr>
        </p:nvSpPr>
        <p:spPr>
          <a:xfrm>
            <a:off x="353159" y="1124701"/>
            <a:ext cx="8543192" cy="518402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21637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4" name="Rectangle 8"/>
          <p:cNvSpPr>
            <a:spLocks noGrp="1" noChangeArrowheads="1"/>
          </p:cNvSpPr>
          <p:nvPr>
            <p:ph type="sldNum" sz="quarter" idx="4"/>
          </p:nvPr>
        </p:nvSpPr>
        <p:spPr bwMode="auto">
          <a:xfrm>
            <a:off x="8592550" y="0"/>
            <a:ext cx="55145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Arial" pitchFamily="34" charset="0"/>
                <a:cs typeface="Arial" pitchFamily="34" charset="0"/>
              </a:defRPr>
            </a:lvl1pPr>
          </a:lstStyle>
          <a:p>
            <a:fld id="{CE4DFD0F-CA14-4F64-BBA9-A2308FA1E275}" type="slidenum">
              <a:rPr lang="ja-JP" altLang="en-US" smtClean="0"/>
              <a:pPr/>
              <a:t>‹#›</a:t>
            </a:fld>
            <a:endParaRPr lang="ja-JP" altLang="en-US" dirty="0"/>
          </a:p>
        </p:txBody>
      </p:sp>
      <p:sp>
        <p:nvSpPr>
          <p:cNvPr id="4107" name="Rectangle 11"/>
          <p:cNvSpPr>
            <a:spLocks noGrp="1" noChangeArrowheads="1"/>
          </p:cNvSpPr>
          <p:nvPr>
            <p:ph type="title"/>
          </p:nvPr>
        </p:nvSpPr>
        <p:spPr bwMode="auto">
          <a:xfrm>
            <a:off x="196852" y="188640"/>
            <a:ext cx="6499224" cy="593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smtClean="0"/>
              <a:t>マスタ タイトルの書式設定</a:t>
            </a:r>
          </a:p>
        </p:txBody>
      </p:sp>
      <p:sp>
        <p:nvSpPr>
          <p:cNvPr id="1035" name="Rectangle 3"/>
          <p:cNvSpPr>
            <a:spLocks noGrp="1" noChangeArrowheads="1"/>
          </p:cNvSpPr>
          <p:nvPr>
            <p:ph type="body" idx="1"/>
          </p:nvPr>
        </p:nvSpPr>
        <p:spPr bwMode="auto">
          <a:xfrm>
            <a:off x="187549" y="908050"/>
            <a:ext cx="8619379" cy="5686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p>
        </p:txBody>
      </p:sp>
      <p:cxnSp>
        <p:nvCxnSpPr>
          <p:cNvPr id="4" name="直線コネクタ 3"/>
          <p:cNvCxnSpPr/>
          <p:nvPr/>
        </p:nvCxnSpPr>
        <p:spPr bwMode="auto">
          <a:xfrm>
            <a:off x="196850" y="795416"/>
            <a:ext cx="8628955" cy="0"/>
          </a:xfrm>
          <a:prstGeom prst="line">
            <a:avLst/>
          </a:prstGeom>
          <a:solidFill>
            <a:schemeClr val="accent1"/>
          </a:solidFill>
          <a:ln w="53975" cap="flat" cmpd="sng" algn="ctr">
            <a:solidFill>
              <a:schemeClr val="bg1">
                <a:lumMod val="65000"/>
              </a:schemeClr>
            </a:solidFill>
            <a:prstDash val="solid"/>
            <a:round/>
            <a:headEnd type="none" w="med" len="med"/>
            <a:tailEnd type="none"/>
          </a:ln>
          <a:effec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iming>
    <p:tnLst>
      <p:par>
        <p:cTn id="1" dur="indefinite" restart="never" nodeType="tmRoot"/>
      </p:par>
    </p:tnLst>
  </p:timing>
  <p:txStyles>
    <p:title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p:titleStyle>
    <p:bodyStyle>
      <a:lvl1pPr marL="342900" indent="-342900" algn="l" rtl="0" eaLnBrk="1" fontAlgn="base" hangingPunct="1">
        <a:spcBef>
          <a:spcPct val="20000"/>
        </a:spcBef>
        <a:spcAft>
          <a:spcPct val="0"/>
        </a:spcAft>
        <a:buChar char="•"/>
        <a:defRPr kumimoji="1" sz="28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Char char="–"/>
        <a:defRPr kumimoji="1" sz="2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8.png"/><Relationship Id="rId3" Type="http://schemas.openxmlformats.org/officeDocument/2006/relationships/image" Target="../media/image33.jfif"/><Relationship Id="rId7" Type="http://schemas.openxmlformats.org/officeDocument/2006/relationships/image" Target="../media/image26.png"/><Relationship Id="rId12"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6.png"/><Relationship Id="rId5" Type="http://schemas.openxmlformats.org/officeDocument/2006/relationships/image" Target="../media/image24.png"/><Relationship Id="rId10" Type="http://schemas.openxmlformats.org/officeDocument/2006/relationships/image" Target="../media/image35.jpeg"/><Relationship Id="rId4" Type="http://schemas.openxmlformats.org/officeDocument/2006/relationships/image" Target="../media/image23.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hyperlink" Target="https://www.mdpi.com/2571-5577/5/4/65/htm" TargetMode="External"/><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carla.readthedocs.io/en/latest/start_introduction" TargetMode="External"/><Relationship Id="rId15" Type="http://schemas.openxmlformats.org/officeDocument/2006/relationships/image" Target="../media/image7.jpe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7.jpeg"/><Relationship Id="rId3" Type="http://schemas.openxmlformats.org/officeDocument/2006/relationships/image" Target="../media/image19.jpeg"/><Relationship Id="rId7" Type="http://schemas.openxmlformats.org/officeDocument/2006/relationships/image" Target="../media/image23.pn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2.png"/><Relationship Id="rId11" Type="http://schemas.openxmlformats.org/officeDocument/2006/relationships/image" Target="../media/image11.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8.jpe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hyperlink" Target="https://forms.gle/MJKXrTsgDLw2Pive6" TargetMode="External"/><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hyperlink" Target="https://urldefense.com/v3/__https:/line.me/ti/g2/aqfh0bv4EIGe6KGtk6rFnPuvhvHKQvX44wPzOw?utm_source=invitation&amp;utm_medium=link_copy&amp;utm_campaign=default__;!!IIc8w16ASern!u3Vo0I2HLxW-t55ezjVKj3saSjwBFrPyJotzhqY7G_iwdWiZLkGnFudRtpyoSg1e9wRrV9bBS46nGiQbpQ2j$" TargetMode="External"/><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32.jp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3289"/>
            <a:ext cx="7884368" cy="830997"/>
          </a:xfrm>
          <a:prstGeom prst="rect">
            <a:avLst/>
          </a:prstGeom>
        </p:spPr>
        <p:txBody>
          <a:bodyPr wrap="square">
            <a:spAutoFit/>
          </a:bodyPr>
          <a:lstStyle/>
          <a:p>
            <a:pPr algn="ctr"/>
            <a:r>
              <a:rPr lang="en-US" sz="2400" b="1" dirty="0" smtClean="0">
                <a:latin typeface="Arial" panose="020B0604020202020204" pitchFamily="34" charset="0"/>
                <a:cs typeface="Arial" panose="020B0604020202020204" pitchFamily="34" charset="0"/>
              </a:rPr>
              <a:t>University Collaboration and </a:t>
            </a:r>
            <a:r>
              <a:rPr lang="en-US" sz="2400" b="1" dirty="0">
                <a:latin typeface="Arial" panose="020B0604020202020204" pitchFamily="34" charset="0"/>
                <a:cs typeface="Arial" panose="020B0604020202020204" pitchFamily="34" charset="0"/>
              </a:rPr>
              <a:t>Technology Promotion on Digital Twins Trend in Automotive </a:t>
            </a:r>
            <a:r>
              <a:rPr lang="en-US" sz="2400" b="1" dirty="0" smtClean="0">
                <a:latin typeface="Arial" panose="020B0604020202020204" pitchFamily="34" charset="0"/>
                <a:cs typeface="Arial" panose="020B0604020202020204" pitchFamily="34" charset="0"/>
              </a:rPr>
              <a:t>Industry</a:t>
            </a:r>
            <a:endParaRPr lang="en-US" sz="2400" b="1" dirty="0">
              <a:latin typeface="Arial" panose="020B0604020202020204" pitchFamily="34" charset="0"/>
              <a:cs typeface="Arial" panose="020B0604020202020204" pitchFamily="34" charset="0"/>
            </a:endParaRPr>
          </a:p>
        </p:txBody>
      </p:sp>
      <p:sp>
        <p:nvSpPr>
          <p:cNvPr id="4" name="Rectangle 3"/>
          <p:cNvSpPr/>
          <p:nvPr/>
        </p:nvSpPr>
        <p:spPr>
          <a:xfrm>
            <a:off x="1365211" y="3933056"/>
            <a:ext cx="6300192" cy="584775"/>
          </a:xfrm>
          <a:prstGeom prst="rect">
            <a:avLst/>
          </a:prstGeom>
        </p:spPr>
        <p:txBody>
          <a:bodyPr wrap="square">
            <a:spAutoFit/>
          </a:bodyPr>
          <a:lstStyle/>
          <a:p>
            <a:pPr algn="ctr"/>
            <a:r>
              <a:rPr lang="en-US" sz="3200" b="1" dirty="0" smtClean="0">
                <a:latin typeface="Arial" panose="020B0604020202020204" pitchFamily="34" charset="0"/>
                <a:cs typeface="Arial" panose="020B0604020202020204" pitchFamily="34" charset="0"/>
              </a:rPr>
              <a:t>CARLA CONTEST 202</a:t>
            </a:r>
            <a:r>
              <a:rPr lang="th-TH" sz="3200" b="1" dirty="0" smtClean="0">
                <a:latin typeface="Arial" panose="020B0604020202020204" pitchFamily="34" charset="0"/>
                <a:cs typeface="Arial" panose="020B0604020202020204" pitchFamily="34" charset="0"/>
              </a:rPr>
              <a:t>3</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353" y="1086143"/>
            <a:ext cx="2636855" cy="36523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945035"/>
            <a:ext cx="1008112" cy="756083"/>
          </a:xfrm>
          <a:prstGeom prst="rect">
            <a:avLst/>
          </a:prstGeom>
        </p:spPr>
      </p:pic>
      <p:pic>
        <p:nvPicPr>
          <p:cNvPr id="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113533" y="548680"/>
            <a:ext cx="3523526"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2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7402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“CASE” Framework</a:t>
            </a:r>
            <a:endParaRPr lang="en-US" i="1" kern="0" dirty="0">
              <a:latin typeface="Arial Black" panose="020B0A04020102020204" pitchFamily="34" charset="0"/>
            </a:endParaRPr>
          </a:p>
        </p:txBody>
      </p:sp>
      <p:sp>
        <p:nvSpPr>
          <p:cNvPr id="5" name="TextBox 4"/>
          <p:cNvSpPr txBox="1"/>
          <p:nvPr/>
        </p:nvSpPr>
        <p:spPr>
          <a:xfrm>
            <a:off x="179512" y="1052736"/>
            <a:ext cx="8607637" cy="1569660"/>
          </a:xfrm>
          <a:prstGeom prst="rect">
            <a:avLst/>
          </a:prstGeom>
          <a:noFill/>
        </p:spPr>
        <p:txBody>
          <a:bodyPr wrap="square" rtlCol="0">
            <a:spAutoFit/>
          </a:bodyPr>
          <a:lstStyle/>
          <a:p>
            <a:pPr algn="thaiDist"/>
            <a:r>
              <a:rPr lang="en-US" sz="2400" b="1" dirty="0" smtClean="0">
                <a:latin typeface="Arial" panose="020B0604020202020204" pitchFamily="34" charset="0"/>
                <a:cs typeface="Arial" panose="020B0604020202020204" pitchFamily="34" charset="0"/>
              </a:rPr>
              <a:t>C</a:t>
            </a:r>
            <a:r>
              <a:rPr lang="en-US" dirty="0" smtClean="0">
                <a:latin typeface="Arial" panose="020B0604020202020204" pitchFamily="34" charset="0"/>
                <a:cs typeface="Arial" panose="020B0604020202020204" pitchFamily="34" charset="0"/>
              </a:rPr>
              <a:t>onnected – Vehicle communicate with other vehicle, people and infrastructure</a:t>
            </a:r>
          </a:p>
          <a:p>
            <a:pPr algn="thaiDist"/>
            <a:r>
              <a:rPr lang="en-US" sz="2400" b="1" dirty="0" smtClean="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utonomous – Autonomous/automated self-driving vehicle</a:t>
            </a:r>
          </a:p>
          <a:p>
            <a:pPr algn="thaiDist"/>
            <a:r>
              <a:rPr lang="en-US" sz="2400" b="1" dirty="0" smtClean="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haring – Mobility sharing of transportation service and resources among users</a:t>
            </a:r>
          </a:p>
          <a:p>
            <a:pPr algn="thaiDist"/>
            <a:r>
              <a:rPr lang="en-US" sz="2400" b="1" dirty="0" smtClean="0">
                <a:latin typeface="Arial" panose="020B0604020202020204" pitchFamily="34" charset="0"/>
                <a:cs typeface="Arial" panose="020B0604020202020204" pitchFamily="34" charset="0"/>
              </a:rPr>
              <a:t>E</a:t>
            </a:r>
            <a:r>
              <a:rPr lang="en-US" dirty="0" smtClean="0">
                <a:latin typeface="Arial" panose="020B0604020202020204" pitchFamily="34" charset="0"/>
                <a:cs typeface="Arial" panose="020B0604020202020204" pitchFamily="34" charset="0"/>
              </a:rPr>
              <a:t>lectric – Electric vehicle which is driven by electric motor</a:t>
            </a:r>
            <a:endParaRPr lang="en-US"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3"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100394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Contest Environment</a:t>
            </a:r>
            <a:endParaRPr lang="en-US" i="1" kern="0" dirty="0">
              <a:latin typeface="Arial Black" panose="020B0A04020102020204" pitchFamily="34" charset="0"/>
            </a:endParaRPr>
          </a:p>
        </p:txBody>
      </p:sp>
      <p:grpSp>
        <p:nvGrpSpPr>
          <p:cNvPr id="141" name="Group 140"/>
          <p:cNvGrpSpPr/>
          <p:nvPr/>
        </p:nvGrpSpPr>
        <p:grpSpPr>
          <a:xfrm>
            <a:off x="5172643" y="955123"/>
            <a:ext cx="3797581" cy="461665"/>
            <a:chOff x="249419" y="6207695"/>
            <a:chExt cx="3797581" cy="461665"/>
          </a:xfrm>
        </p:grpSpPr>
        <p:grpSp>
          <p:nvGrpSpPr>
            <p:cNvPr id="142" name="Group 141"/>
            <p:cNvGrpSpPr/>
            <p:nvPr/>
          </p:nvGrpSpPr>
          <p:grpSpPr>
            <a:xfrm>
              <a:off x="2102784" y="6207695"/>
              <a:ext cx="1944216" cy="461665"/>
              <a:chOff x="6804248" y="1678811"/>
              <a:chExt cx="1944216" cy="461665"/>
            </a:xfrm>
          </p:grpSpPr>
          <p:sp>
            <p:nvSpPr>
              <p:cNvPr id="146" name="Rounded Rectangle 145"/>
              <p:cNvSpPr/>
              <p:nvPr/>
            </p:nvSpPr>
            <p:spPr bwMode="auto">
              <a:xfrm>
                <a:off x="6804248" y="1799266"/>
                <a:ext cx="462351" cy="220755"/>
              </a:xfrm>
              <a:prstGeom prst="roundRect">
                <a:avLst>
                  <a:gd name="adj" fmla="val 1176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47" name="TextBox 146"/>
              <p:cNvSpPr txBox="1"/>
              <p:nvPr/>
            </p:nvSpPr>
            <p:spPr>
              <a:xfrm>
                <a:off x="7258426" y="1678811"/>
                <a:ext cx="1490038" cy="461665"/>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Prepared by Contest </a:t>
                </a:r>
                <a:r>
                  <a:rPr lang="en-US" sz="1200" dirty="0">
                    <a:latin typeface="Arial" panose="020B0604020202020204" pitchFamily="34" charset="0"/>
                    <a:cs typeface="Arial" panose="020B0604020202020204" pitchFamily="34" charset="0"/>
                  </a:rPr>
                  <a:t>C</a:t>
                </a:r>
                <a:r>
                  <a:rPr lang="en-US" sz="1200" dirty="0" smtClean="0">
                    <a:latin typeface="Arial" panose="020B0604020202020204" pitchFamily="34" charset="0"/>
                    <a:cs typeface="Arial" panose="020B0604020202020204" pitchFamily="34" charset="0"/>
                  </a:rPr>
                  <a:t>ommittee</a:t>
                </a:r>
                <a:endParaRPr lang="en-US" sz="1200" dirty="0">
                  <a:latin typeface="Arial" panose="020B0604020202020204" pitchFamily="34" charset="0"/>
                  <a:cs typeface="Arial" panose="020B0604020202020204" pitchFamily="34" charset="0"/>
                </a:endParaRPr>
              </a:p>
            </p:txBody>
          </p:sp>
        </p:grpSp>
        <p:grpSp>
          <p:nvGrpSpPr>
            <p:cNvPr id="143" name="Group 142"/>
            <p:cNvGrpSpPr/>
            <p:nvPr/>
          </p:nvGrpSpPr>
          <p:grpSpPr>
            <a:xfrm>
              <a:off x="249419" y="6207695"/>
              <a:ext cx="2016224" cy="461665"/>
              <a:chOff x="7020272" y="2279361"/>
              <a:chExt cx="2016224" cy="461665"/>
            </a:xfrm>
          </p:grpSpPr>
          <p:sp>
            <p:nvSpPr>
              <p:cNvPr id="144" name="Rounded Rectangle 143"/>
              <p:cNvSpPr/>
              <p:nvPr/>
            </p:nvSpPr>
            <p:spPr bwMode="auto">
              <a:xfrm>
                <a:off x="7020272" y="2399816"/>
                <a:ext cx="462351" cy="220755"/>
              </a:xfrm>
              <a:prstGeom prst="roundRect">
                <a:avLst>
                  <a:gd name="adj" fmla="val 11768"/>
                </a:avLst>
              </a:prstGeom>
              <a:ln w="190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45" name="TextBox 144"/>
              <p:cNvSpPr txBox="1"/>
              <p:nvPr/>
            </p:nvSpPr>
            <p:spPr>
              <a:xfrm>
                <a:off x="7474450" y="2279361"/>
                <a:ext cx="1562046" cy="461665"/>
              </a:xfrm>
              <a:prstGeom prst="rect">
                <a:avLst/>
              </a:prstGeom>
              <a:noFill/>
            </p:spPr>
            <p:txBody>
              <a:bodyPr wrap="square" rtlCol="0">
                <a:spAutoFit/>
              </a:bodyPr>
              <a:lstStyle/>
              <a:p>
                <a:r>
                  <a:rPr lang="en-US" sz="1200" dirty="0" smtClean="0">
                    <a:latin typeface="Arial" panose="020B0604020202020204" pitchFamily="34" charset="0"/>
                    <a:cs typeface="Arial" panose="020B0604020202020204" pitchFamily="34" charset="0"/>
                  </a:rPr>
                  <a:t>Develop by</a:t>
                </a:r>
                <a:r>
                  <a:rPr lang="th-TH" sz="1200" dirty="0" smtClean="0">
                    <a:latin typeface="Arial" panose="020B0604020202020204" pitchFamily="34" charset="0"/>
                    <a:cs typeface="Arial" panose="020B0604020202020204" pitchFamily="34" charset="0"/>
                  </a:rPr>
                  <a:t> </a:t>
                </a:r>
                <a:r>
                  <a:rPr lang="en-US" sz="1200" dirty="0" smtClean="0">
                    <a:latin typeface="Arial" panose="020B0604020202020204" pitchFamily="34" charset="0"/>
                    <a:cs typeface="Arial" panose="020B0604020202020204" pitchFamily="34" charset="0"/>
                  </a:rPr>
                  <a:t>Contestant</a:t>
                </a:r>
                <a:endParaRPr lang="en-US" sz="1200" dirty="0">
                  <a:latin typeface="Arial" panose="020B0604020202020204" pitchFamily="34" charset="0"/>
                  <a:cs typeface="Arial" panose="020B0604020202020204" pitchFamily="34" charset="0"/>
                </a:endParaRPr>
              </a:p>
            </p:txBody>
          </p:sp>
        </p:grpSp>
      </p:grpSp>
      <p:grpSp>
        <p:nvGrpSpPr>
          <p:cNvPr id="149" name="Group 148"/>
          <p:cNvGrpSpPr/>
          <p:nvPr/>
        </p:nvGrpSpPr>
        <p:grpSpPr>
          <a:xfrm>
            <a:off x="95106" y="2227593"/>
            <a:ext cx="8726500" cy="2857591"/>
            <a:chOff x="95106" y="3307713"/>
            <a:chExt cx="8726500" cy="2857591"/>
          </a:xfrm>
        </p:grpSpPr>
        <p:sp>
          <p:nvSpPr>
            <p:cNvPr id="150" name="Rounded Rectangle 149"/>
            <p:cNvSpPr/>
            <p:nvPr/>
          </p:nvSpPr>
          <p:spPr bwMode="auto">
            <a:xfrm>
              <a:off x="95106" y="3307713"/>
              <a:ext cx="3853474" cy="2857591"/>
            </a:xfrm>
            <a:prstGeom prst="roundRect">
              <a:avLst>
                <a:gd name="adj" fmla="val 2953"/>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51" name="Trapezoid 71"/>
            <p:cNvSpPr/>
            <p:nvPr/>
          </p:nvSpPr>
          <p:spPr bwMode="auto">
            <a:xfrm>
              <a:off x="7249923" y="4356438"/>
              <a:ext cx="1571359" cy="727282"/>
            </a:xfrm>
            <a:custGeom>
              <a:avLst/>
              <a:gdLst>
                <a:gd name="connsiteX0" fmla="*/ 0 w 2290814"/>
                <a:gd name="connsiteY0" fmla="*/ 935722 h 935722"/>
                <a:gd name="connsiteX1" fmla="*/ 877127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290814"/>
                <a:gd name="connsiteY0" fmla="*/ 935722 h 935722"/>
                <a:gd name="connsiteX1" fmla="*/ 1094004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894552"/>
                <a:gd name="connsiteY0" fmla="*/ 1093983 h 1093983"/>
                <a:gd name="connsiteX1" fmla="*/ 1697742 w 2894552"/>
                <a:gd name="connsiteY1" fmla="*/ 0 h 1093983"/>
                <a:gd name="connsiteX2" fmla="*/ 2017425 w 2894552"/>
                <a:gd name="connsiteY2" fmla="*/ 0 h 1093983"/>
                <a:gd name="connsiteX3" fmla="*/ 2894552 w 2894552"/>
                <a:gd name="connsiteY3" fmla="*/ 935722 h 1093983"/>
                <a:gd name="connsiteX4" fmla="*/ 0 w 2894552"/>
                <a:gd name="connsiteY4" fmla="*/ 1093983 h 1093983"/>
                <a:gd name="connsiteX0" fmla="*/ 0 w 2876967"/>
                <a:gd name="connsiteY0" fmla="*/ 1099844 h 1099844"/>
                <a:gd name="connsiteX1" fmla="*/ 1680157 w 2876967"/>
                <a:gd name="connsiteY1" fmla="*/ 0 h 1099844"/>
                <a:gd name="connsiteX2" fmla="*/ 1999840 w 2876967"/>
                <a:gd name="connsiteY2" fmla="*/ 0 h 1099844"/>
                <a:gd name="connsiteX3" fmla="*/ 2876967 w 2876967"/>
                <a:gd name="connsiteY3" fmla="*/ 935722 h 1099844"/>
                <a:gd name="connsiteX4" fmla="*/ 0 w 2876967"/>
                <a:gd name="connsiteY4" fmla="*/ 1099844 h 1099844"/>
                <a:gd name="connsiteX0" fmla="*/ 0 w 2331844"/>
                <a:gd name="connsiteY0" fmla="*/ 1099844 h 1135014"/>
                <a:gd name="connsiteX1" fmla="*/ 1680157 w 2331844"/>
                <a:gd name="connsiteY1" fmla="*/ 0 h 1135014"/>
                <a:gd name="connsiteX2" fmla="*/ 1999840 w 2331844"/>
                <a:gd name="connsiteY2" fmla="*/ 0 h 1135014"/>
                <a:gd name="connsiteX3" fmla="*/ 2331844 w 2331844"/>
                <a:gd name="connsiteY3" fmla="*/ 1135014 h 1135014"/>
                <a:gd name="connsiteX4" fmla="*/ 0 w 2331844"/>
                <a:gd name="connsiteY4" fmla="*/ 1099844 h 1135014"/>
                <a:gd name="connsiteX0" fmla="*/ 0 w 2308398"/>
                <a:gd name="connsiteY0" fmla="*/ 1099844 h 1135014"/>
                <a:gd name="connsiteX1" fmla="*/ 1680157 w 2308398"/>
                <a:gd name="connsiteY1" fmla="*/ 0 h 1135014"/>
                <a:gd name="connsiteX2" fmla="*/ 1999840 w 2308398"/>
                <a:gd name="connsiteY2" fmla="*/ 0 h 1135014"/>
                <a:gd name="connsiteX3" fmla="*/ 2308398 w 2308398"/>
                <a:gd name="connsiteY3" fmla="*/ 1135014 h 1135014"/>
                <a:gd name="connsiteX4" fmla="*/ 0 w 2308398"/>
                <a:gd name="connsiteY4" fmla="*/ 1099844 h 1135014"/>
                <a:gd name="connsiteX0" fmla="*/ 0 w 2308398"/>
                <a:gd name="connsiteY0" fmla="*/ 1140874 h 1176044"/>
                <a:gd name="connsiteX1" fmla="*/ 1686019 w 2308398"/>
                <a:gd name="connsiteY1" fmla="*/ 0 h 1176044"/>
                <a:gd name="connsiteX2" fmla="*/ 1999840 w 2308398"/>
                <a:gd name="connsiteY2" fmla="*/ 41030 h 1176044"/>
                <a:gd name="connsiteX3" fmla="*/ 2308398 w 2308398"/>
                <a:gd name="connsiteY3" fmla="*/ 1176044 h 1176044"/>
                <a:gd name="connsiteX4" fmla="*/ 0 w 2308398"/>
                <a:gd name="connsiteY4" fmla="*/ 1140874 h 1176044"/>
                <a:gd name="connsiteX0" fmla="*/ 0 w 2308398"/>
                <a:gd name="connsiteY0" fmla="*/ 1140874 h 1176044"/>
                <a:gd name="connsiteX1" fmla="*/ 1686019 w 2308398"/>
                <a:gd name="connsiteY1" fmla="*/ 0 h 1176044"/>
                <a:gd name="connsiteX2" fmla="*/ 2023287 w 2308398"/>
                <a:gd name="connsiteY2" fmla="*/ 11723 h 1176044"/>
                <a:gd name="connsiteX3" fmla="*/ 2308398 w 2308398"/>
                <a:gd name="connsiteY3" fmla="*/ 1176044 h 1176044"/>
                <a:gd name="connsiteX4" fmla="*/ 0 w 2308398"/>
                <a:gd name="connsiteY4" fmla="*/ 1140874 h 1176044"/>
                <a:gd name="connsiteX0" fmla="*/ 0 w 2537637"/>
                <a:gd name="connsiteY0" fmla="*/ 1140874 h 1176044"/>
                <a:gd name="connsiteX1" fmla="*/ 1686019 w 2537637"/>
                <a:gd name="connsiteY1" fmla="*/ 0 h 1176044"/>
                <a:gd name="connsiteX2" fmla="*/ 2537637 w 2537637"/>
                <a:gd name="connsiteY2" fmla="*/ 4898 h 1176044"/>
                <a:gd name="connsiteX3" fmla="*/ 2308398 w 2537637"/>
                <a:gd name="connsiteY3" fmla="*/ 1176044 h 1176044"/>
                <a:gd name="connsiteX4" fmla="*/ 0 w 2537637"/>
                <a:gd name="connsiteY4" fmla="*/ 1140874 h 1176044"/>
                <a:gd name="connsiteX0" fmla="*/ 0 w 2537637"/>
                <a:gd name="connsiteY0" fmla="*/ 1140874 h 1140874"/>
                <a:gd name="connsiteX1" fmla="*/ 1686019 w 2537637"/>
                <a:gd name="connsiteY1" fmla="*/ 0 h 1140874"/>
                <a:gd name="connsiteX2" fmla="*/ 2537637 w 2537637"/>
                <a:gd name="connsiteY2" fmla="*/ 4898 h 1140874"/>
                <a:gd name="connsiteX3" fmla="*/ 2143298 w 2537637"/>
                <a:gd name="connsiteY3" fmla="*/ 1128268 h 1140874"/>
                <a:gd name="connsiteX4" fmla="*/ 0 w 2537637"/>
                <a:gd name="connsiteY4" fmla="*/ 1140874 h 1140874"/>
                <a:gd name="connsiteX0" fmla="*/ 0 w 1832787"/>
                <a:gd name="connsiteY0" fmla="*/ 1127224 h 1128268"/>
                <a:gd name="connsiteX1" fmla="*/ 981169 w 1832787"/>
                <a:gd name="connsiteY1" fmla="*/ 0 h 1128268"/>
                <a:gd name="connsiteX2" fmla="*/ 1832787 w 1832787"/>
                <a:gd name="connsiteY2" fmla="*/ 4898 h 1128268"/>
                <a:gd name="connsiteX3" fmla="*/ 1438448 w 1832787"/>
                <a:gd name="connsiteY3" fmla="*/ 1128268 h 1128268"/>
                <a:gd name="connsiteX4" fmla="*/ 0 w 1832787"/>
                <a:gd name="connsiteY4" fmla="*/ 1127224 h 1128268"/>
                <a:gd name="connsiteX0" fmla="*/ 0 w 1999069"/>
                <a:gd name="connsiteY0" fmla="*/ 1127224 h 1127224"/>
                <a:gd name="connsiteX1" fmla="*/ 981169 w 1999069"/>
                <a:gd name="connsiteY1" fmla="*/ 0 h 1127224"/>
                <a:gd name="connsiteX2" fmla="*/ 1832787 w 1999069"/>
                <a:gd name="connsiteY2" fmla="*/ 4898 h 1127224"/>
                <a:gd name="connsiteX3" fmla="*/ 1999069 w 1999069"/>
                <a:gd name="connsiteY3" fmla="*/ 1120983 h 1127224"/>
                <a:gd name="connsiteX4" fmla="*/ 0 w 1999069"/>
                <a:gd name="connsiteY4" fmla="*/ 1127224 h 1127224"/>
                <a:gd name="connsiteX0" fmla="*/ 0 w 1559491"/>
                <a:gd name="connsiteY0" fmla="*/ 1149080 h 1149080"/>
                <a:gd name="connsiteX1" fmla="*/ 541591 w 1559491"/>
                <a:gd name="connsiteY1" fmla="*/ 0 h 1149080"/>
                <a:gd name="connsiteX2" fmla="*/ 1393209 w 1559491"/>
                <a:gd name="connsiteY2" fmla="*/ 4898 h 1149080"/>
                <a:gd name="connsiteX3" fmla="*/ 1559491 w 1559491"/>
                <a:gd name="connsiteY3" fmla="*/ 1120983 h 1149080"/>
                <a:gd name="connsiteX4" fmla="*/ 0 w 1559491"/>
                <a:gd name="connsiteY4" fmla="*/ 1149080 h 1149080"/>
                <a:gd name="connsiteX0" fmla="*/ 0 w 1616827"/>
                <a:gd name="connsiteY0" fmla="*/ 1170936 h 1170936"/>
                <a:gd name="connsiteX1" fmla="*/ 598927 w 1616827"/>
                <a:gd name="connsiteY1" fmla="*/ 0 h 1170936"/>
                <a:gd name="connsiteX2" fmla="*/ 1450545 w 1616827"/>
                <a:gd name="connsiteY2" fmla="*/ 4898 h 1170936"/>
                <a:gd name="connsiteX3" fmla="*/ 1616827 w 1616827"/>
                <a:gd name="connsiteY3" fmla="*/ 1120983 h 1170936"/>
                <a:gd name="connsiteX4" fmla="*/ 0 w 1616827"/>
                <a:gd name="connsiteY4" fmla="*/ 1170936 h 1170936"/>
                <a:gd name="connsiteX0" fmla="*/ 0 w 1667793"/>
                <a:gd name="connsiteY0" fmla="*/ 1170936 h 1170936"/>
                <a:gd name="connsiteX1" fmla="*/ 598927 w 1667793"/>
                <a:gd name="connsiteY1" fmla="*/ 0 h 1170936"/>
                <a:gd name="connsiteX2" fmla="*/ 1450545 w 1667793"/>
                <a:gd name="connsiteY2" fmla="*/ 4898 h 1170936"/>
                <a:gd name="connsiteX3" fmla="*/ 1667793 w 1667793"/>
                <a:gd name="connsiteY3" fmla="*/ 1164694 h 1170936"/>
                <a:gd name="connsiteX4" fmla="*/ 0 w 1667793"/>
                <a:gd name="connsiteY4" fmla="*/ 1170936 h 1170936"/>
                <a:gd name="connsiteX0" fmla="*/ 0 w 1667793"/>
                <a:gd name="connsiteY0" fmla="*/ 1173323 h 1173323"/>
                <a:gd name="connsiteX1" fmla="*/ 598927 w 1667793"/>
                <a:gd name="connsiteY1" fmla="*/ 2387 h 1173323"/>
                <a:gd name="connsiteX2" fmla="*/ 1463287 w 1667793"/>
                <a:gd name="connsiteY2" fmla="*/ 0 h 1173323"/>
                <a:gd name="connsiteX3" fmla="*/ 1667793 w 1667793"/>
                <a:gd name="connsiteY3" fmla="*/ 1167081 h 1173323"/>
                <a:gd name="connsiteX4" fmla="*/ 0 w 1667793"/>
                <a:gd name="connsiteY4" fmla="*/ 1173323 h 1173323"/>
                <a:gd name="connsiteX0" fmla="*/ 0 w 1667793"/>
                <a:gd name="connsiteY0" fmla="*/ 1173323 h 1173323"/>
                <a:gd name="connsiteX1" fmla="*/ 598927 w 1667793"/>
                <a:gd name="connsiteY1" fmla="*/ 2387 h 1173323"/>
                <a:gd name="connsiteX2" fmla="*/ 1284907 w 1667793"/>
                <a:gd name="connsiteY2" fmla="*/ 0 h 1173323"/>
                <a:gd name="connsiteX3" fmla="*/ 1667793 w 1667793"/>
                <a:gd name="connsiteY3" fmla="*/ 1167081 h 1173323"/>
                <a:gd name="connsiteX4" fmla="*/ 0 w 1667793"/>
                <a:gd name="connsiteY4" fmla="*/ 1173323 h 1173323"/>
                <a:gd name="connsiteX0" fmla="*/ 0 w 1950228"/>
                <a:gd name="connsiteY0" fmla="*/ 1173323 h 1173323"/>
                <a:gd name="connsiteX1" fmla="*/ 598927 w 1950228"/>
                <a:gd name="connsiteY1" fmla="*/ 2387 h 1173323"/>
                <a:gd name="connsiteX2" fmla="*/ 1284907 w 1950228"/>
                <a:gd name="connsiteY2" fmla="*/ 0 h 1173323"/>
                <a:gd name="connsiteX3" fmla="*/ 1950228 w 1950228"/>
                <a:gd name="connsiteY3" fmla="*/ 834390 h 1173323"/>
                <a:gd name="connsiteX4" fmla="*/ 0 w 1950228"/>
                <a:gd name="connsiteY4" fmla="*/ 1173323 h 1173323"/>
                <a:gd name="connsiteX0" fmla="*/ 0 w 1555245"/>
                <a:gd name="connsiteY0" fmla="*/ 838205 h 838205"/>
                <a:gd name="connsiteX1" fmla="*/ 203944 w 1555245"/>
                <a:gd name="connsiteY1" fmla="*/ 2387 h 838205"/>
                <a:gd name="connsiteX2" fmla="*/ 889924 w 1555245"/>
                <a:gd name="connsiteY2" fmla="*/ 0 h 838205"/>
                <a:gd name="connsiteX3" fmla="*/ 1555245 w 1555245"/>
                <a:gd name="connsiteY3" fmla="*/ 834390 h 838205"/>
                <a:gd name="connsiteX4" fmla="*/ 0 w 1555245"/>
                <a:gd name="connsiteY4" fmla="*/ 838205 h 838205"/>
                <a:gd name="connsiteX0" fmla="*/ 0 w 1570110"/>
                <a:gd name="connsiteY0" fmla="*/ 838205 h 838205"/>
                <a:gd name="connsiteX1" fmla="*/ 218809 w 1570110"/>
                <a:gd name="connsiteY1" fmla="*/ 2387 h 838205"/>
                <a:gd name="connsiteX2" fmla="*/ 904789 w 1570110"/>
                <a:gd name="connsiteY2" fmla="*/ 0 h 838205"/>
                <a:gd name="connsiteX3" fmla="*/ 1570110 w 1570110"/>
                <a:gd name="connsiteY3" fmla="*/ 834390 h 838205"/>
                <a:gd name="connsiteX4" fmla="*/ 0 w 1570110"/>
                <a:gd name="connsiteY4" fmla="*/ 838205 h 838205"/>
                <a:gd name="connsiteX0" fmla="*/ 0 w 1576481"/>
                <a:gd name="connsiteY0" fmla="*/ 828492 h 834390"/>
                <a:gd name="connsiteX1" fmla="*/ 225180 w 1576481"/>
                <a:gd name="connsiteY1" fmla="*/ 2387 h 834390"/>
                <a:gd name="connsiteX2" fmla="*/ 911160 w 1576481"/>
                <a:gd name="connsiteY2" fmla="*/ 0 h 834390"/>
                <a:gd name="connsiteX3" fmla="*/ 1576481 w 1576481"/>
                <a:gd name="connsiteY3" fmla="*/ 834390 h 834390"/>
                <a:gd name="connsiteX4" fmla="*/ 0 w 1576481"/>
                <a:gd name="connsiteY4" fmla="*/ 828492 h 83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6481" h="834390">
                  <a:moveTo>
                    <a:pt x="0" y="828492"/>
                  </a:moveTo>
                  <a:lnTo>
                    <a:pt x="225180" y="2387"/>
                  </a:lnTo>
                  <a:lnTo>
                    <a:pt x="911160" y="0"/>
                  </a:lnTo>
                  <a:lnTo>
                    <a:pt x="1576481" y="834390"/>
                  </a:lnTo>
                  <a:lnTo>
                    <a:pt x="0" y="828492"/>
                  </a:lnTo>
                  <a:close/>
                </a:path>
              </a:pathLst>
            </a:custGeom>
            <a:solidFill>
              <a:schemeClr val="accent3">
                <a:lumMod val="40000"/>
                <a:lumOff val="60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152" name="Picture 1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667" y="5067956"/>
              <a:ext cx="1569939" cy="1044724"/>
            </a:xfrm>
            <a:prstGeom prst="rect">
              <a:avLst/>
            </a:prstGeom>
          </p:spPr>
        </p:pic>
        <p:grpSp>
          <p:nvGrpSpPr>
            <p:cNvPr id="153" name="Group 152"/>
            <p:cNvGrpSpPr/>
            <p:nvPr/>
          </p:nvGrpSpPr>
          <p:grpSpPr>
            <a:xfrm>
              <a:off x="2267744" y="5239432"/>
              <a:ext cx="1543511" cy="837243"/>
              <a:chOff x="2267744" y="5068958"/>
              <a:chExt cx="1543511" cy="837243"/>
            </a:xfrm>
          </p:grpSpPr>
          <p:sp>
            <p:nvSpPr>
              <p:cNvPr id="188" name="Rounded Rectangle 187"/>
              <p:cNvSpPr/>
              <p:nvPr/>
            </p:nvSpPr>
            <p:spPr bwMode="auto">
              <a:xfrm>
                <a:off x="2267744" y="5083241"/>
                <a:ext cx="1543511" cy="822960"/>
              </a:xfrm>
              <a:prstGeom prst="roundRect">
                <a:avLst>
                  <a:gd name="adj" fmla="val 1176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7781" y="5353658"/>
                <a:ext cx="488190" cy="488190"/>
              </a:xfrm>
              <a:prstGeom prst="rect">
                <a:avLst/>
              </a:prstGeom>
            </p:spPr>
          </p:pic>
          <p:pic>
            <p:nvPicPr>
              <p:cNvPr id="190" name="Picture 1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6455" y="5385922"/>
                <a:ext cx="423662" cy="423662"/>
              </a:xfrm>
              <a:prstGeom prst="rect">
                <a:avLst/>
              </a:prstGeom>
            </p:spPr>
          </p:pic>
          <p:sp>
            <p:nvSpPr>
              <p:cNvPr id="191" name="TextBox 190"/>
              <p:cNvSpPr txBox="1"/>
              <p:nvPr/>
            </p:nvSpPr>
            <p:spPr>
              <a:xfrm>
                <a:off x="2295545" y="5068958"/>
                <a:ext cx="1487908" cy="307777"/>
              </a:xfrm>
              <a:prstGeom prst="rect">
                <a:avLst/>
              </a:prstGeom>
              <a:noFill/>
            </p:spPr>
            <p:txBody>
              <a:bodyPr wrap="none" rtlCol="0">
                <a:spAutoFit/>
              </a:bodyPr>
              <a:lstStyle/>
              <a:p>
                <a:r>
                  <a:rPr lang="en-US" sz="1400" u="sng" dirty="0" smtClean="0">
                    <a:latin typeface="Arial" panose="020B0604020202020204" pitchFamily="34" charset="0"/>
                    <a:cs typeface="Arial" panose="020B0604020202020204" pitchFamily="34" charset="0"/>
                  </a:rPr>
                  <a:t>Driving Interface</a:t>
                </a:r>
                <a:endParaRPr lang="en-US" sz="1400" u="sng" dirty="0">
                  <a:latin typeface="Arial" panose="020B0604020202020204" pitchFamily="34" charset="0"/>
                  <a:cs typeface="Arial" panose="020B0604020202020204" pitchFamily="34" charset="0"/>
                </a:endParaRPr>
              </a:p>
            </p:txBody>
          </p:sp>
        </p:grpSp>
        <p:grpSp>
          <p:nvGrpSpPr>
            <p:cNvPr id="154" name="Group 153"/>
            <p:cNvGrpSpPr/>
            <p:nvPr/>
          </p:nvGrpSpPr>
          <p:grpSpPr>
            <a:xfrm>
              <a:off x="2267744" y="4292982"/>
              <a:ext cx="1543511" cy="884789"/>
              <a:chOff x="2267744" y="3983465"/>
              <a:chExt cx="1543511" cy="884789"/>
            </a:xfrm>
          </p:grpSpPr>
          <p:sp>
            <p:nvSpPr>
              <p:cNvPr id="184" name="Rounded Rectangle 183"/>
              <p:cNvSpPr/>
              <p:nvPr/>
            </p:nvSpPr>
            <p:spPr bwMode="auto">
              <a:xfrm>
                <a:off x="2267744" y="4004326"/>
                <a:ext cx="1543511" cy="822960"/>
              </a:xfrm>
              <a:prstGeom prst="roundRect">
                <a:avLst>
                  <a:gd name="adj" fmla="val 1176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85" name="TextBox 184"/>
              <p:cNvSpPr txBox="1"/>
              <p:nvPr/>
            </p:nvSpPr>
            <p:spPr>
              <a:xfrm>
                <a:off x="2618551" y="3983465"/>
                <a:ext cx="841897" cy="307777"/>
              </a:xfrm>
              <a:prstGeom prst="rect">
                <a:avLst/>
              </a:prstGeom>
              <a:noFill/>
            </p:spPr>
            <p:txBody>
              <a:bodyPr wrap="none" rtlCol="0">
                <a:spAutoFit/>
              </a:bodyPr>
              <a:lstStyle/>
              <a:p>
                <a:r>
                  <a:rPr lang="en-US" sz="1400" u="sng" dirty="0" smtClean="0">
                    <a:latin typeface="Arial" panose="020B0604020202020204" pitchFamily="34" charset="0"/>
                    <a:cs typeface="Arial" panose="020B0604020202020204" pitchFamily="34" charset="0"/>
                  </a:rPr>
                  <a:t>Sensors</a:t>
                </a:r>
                <a:endParaRPr lang="en-US" sz="1400" u="sng" dirty="0">
                  <a:latin typeface="Arial" panose="020B0604020202020204" pitchFamily="34" charset="0"/>
                  <a:cs typeface="Arial" panose="020B0604020202020204" pitchFamily="34" charset="0"/>
                </a:endParaRPr>
              </a:p>
            </p:txBody>
          </p:sp>
          <p:pic>
            <p:nvPicPr>
              <p:cNvPr id="186" name="Picture 1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8814" y="4288484"/>
                <a:ext cx="457639" cy="457639"/>
              </a:xfrm>
              <a:prstGeom prst="rect">
                <a:avLst/>
              </a:prstGeom>
            </p:spPr>
          </p:pic>
          <p:pic>
            <p:nvPicPr>
              <p:cNvPr id="187" name="Picture 1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92165" y="4166353"/>
                <a:ext cx="701901" cy="701901"/>
              </a:xfrm>
              <a:prstGeom prst="rect">
                <a:avLst/>
              </a:prstGeom>
            </p:spPr>
          </p:pic>
        </p:grpSp>
        <p:grpSp>
          <p:nvGrpSpPr>
            <p:cNvPr id="155" name="Group 154"/>
            <p:cNvGrpSpPr/>
            <p:nvPr/>
          </p:nvGrpSpPr>
          <p:grpSpPr>
            <a:xfrm>
              <a:off x="2267744" y="3394077"/>
              <a:ext cx="1543511" cy="837243"/>
              <a:chOff x="2267744" y="2911128"/>
              <a:chExt cx="1543511" cy="837243"/>
            </a:xfrm>
          </p:grpSpPr>
          <p:sp>
            <p:nvSpPr>
              <p:cNvPr id="181" name="Rounded Rectangle 180"/>
              <p:cNvSpPr/>
              <p:nvPr/>
            </p:nvSpPr>
            <p:spPr bwMode="auto">
              <a:xfrm>
                <a:off x="2267744" y="2925411"/>
                <a:ext cx="1543511" cy="822960"/>
              </a:xfrm>
              <a:prstGeom prst="roundRect">
                <a:avLst>
                  <a:gd name="adj" fmla="val 11768"/>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82" name="TextBox 181"/>
              <p:cNvSpPr txBox="1"/>
              <p:nvPr/>
            </p:nvSpPr>
            <p:spPr>
              <a:xfrm>
                <a:off x="2404550" y="2911128"/>
                <a:ext cx="1269899" cy="307777"/>
              </a:xfrm>
              <a:prstGeom prst="rect">
                <a:avLst/>
              </a:prstGeom>
              <a:noFill/>
            </p:spPr>
            <p:txBody>
              <a:bodyPr wrap="none" rtlCol="0">
                <a:spAutoFit/>
              </a:bodyPr>
              <a:lstStyle/>
              <a:p>
                <a:r>
                  <a:rPr lang="en-US" sz="1400" u="sng" dirty="0" smtClean="0">
                    <a:latin typeface="Arial" panose="020B0604020202020204" pitchFamily="34" charset="0"/>
                    <a:cs typeface="Arial" panose="020B0604020202020204" pitchFamily="34" charset="0"/>
                  </a:rPr>
                  <a:t>Driving Route</a:t>
                </a:r>
                <a:endParaRPr lang="en-US" sz="1400" u="sng" dirty="0">
                  <a:latin typeface="Arial" panose="020B0604020202020204" pitchFamily="34" charset="0"/>
                  <a:cs typeface="Arial" panose="020B0604020202020204" pitchFamily="34" charset="0"/>
                </a:endParaRPr>
              </a:p>
            </p:txBody>
          </p:sp>
          <p:pic>
            <p:nvPicPr>
              <p:cNvPr id="183" name="Picture 18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90477" y="3175614"/>
                <a:ext cx="698044" cy="548640"/>
              </a:xfrm>
              <a:prstGeom prst="rect">
                <a:avLst/>
              </a:prstGeom>
            </p:spPr>
          </p:pic>
        </p:grpSp>
        <p:grpSp>
          <p:nvGrpSpPr>
            <p:cNvPr id="156" name="Group 155"/>
            <p:cNvGrpSpPr/>
            <p:nvPr/>
          </p:nvGrpSpPr>
          <p:grpSpPr>
            <a:xfrm>
              <a:off x="251520" y="4258396"/>
              <a:ext cx="1399495" cy="859048"/>
              <a:chOff x="7668344" y="2085682"/>
              <a:chExt cx="1399495" cy="859048"/>
            </a:xfrm>
          </p:grpSpPr>
          <p:sp>
            <p:nvSpPr>
              <p:cNvPr id="178" name="Rounded Rectangle 177"/>
              <p:cNvSpPr/>
              <p:nvPr/>
            </p:nvSpPr>
            <p:spPr bwMode="auto">
              <a:xfrm>
                <a:off x="7668344" y="2132855"/>
                <a:ext cx="1399495" cy="811875"/>
              </a:xfrm>
              <a:prstGeom prst="roundRect">
                <a:avLst>
                  <a:gd name="adj" fmla="val 11768"/>
                </a:avLst>
              </a:prstGeom>
              <a:ln w="190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79" name="TextBox 178"/>
              <p:cNvSpPr txBox="1"/>
              <p:nvPr/>
            </p:nvSpPr>
            <p:spPr>
              <a:xfrm>
                <a:off x="7847756" y="2085682"/>
                <a:ext cx="960519" cy="307777"/>
              </a:xfrm>
              <a:prstGeom prst="rect">
                <a:avLst/>
              </a:prstGeom>
              <a:noFill/>
            </p:spPr>
            <p:txBody>
              <a:bodyPr wrap="none" rtlCol="0">
                <a:spAutoFit/>
              </a:bodyPr>
              <a:lstStyle/>
              <a:p>
                <a:r>
                  <a:rPr lang="en-US" sz="1400" u="sng" dirty="0" smtClean="0">
                    <a:solidFill>
                      <a:srgbClr val="FF0000"/>
                    </a:solidFill>
                    <a:latin typeface="Arial" panose="020B0604020202020204" pitchFamily="34" charset="0"/>
                    <a:cs typeface="Arial" panose="020B0604020202020204" pitchFamily="34" charset="0"/>
                  </a:rPr>
                  <a:t>Controller</a:t>
                </a:r>
                <a:endParaRPr lang="en-US" sz="1400" u="sng" dirty="0">
                  <a:solidFill>
                    <a:srgbClr val="FF0000"/>
                  </a:solidFill>
                  <a:latin typeface="Arial" panose="020B0604020202020204" pitchFamily="34" charset="0"/>
                  <a:cs typeface="Arial" panose="020B0604020202020204" pitchFamily="34" charset="0"/>
                </a:endParaRPr>
              </a:p>
            </p:txBody>
          </p:sp>
          <p:pic>
            <p:nvPicPr>
              <p:cNvPr id="180" name="Picture 1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00275" y="2384929"/>
                <a:ext cx="460375" cy="458625"/>
              </a:xfrm>
              <a:prstGeom prst="rect">
                <a:avLst/>
              </a:prstGeom>
            </p:spPr>
          </p:pic>
        </p:grpSp>
        <p:grpSp>
          <p:nvGrpSpPr>
            <p:cNvPr id="157" name="Group 156"/>
            <p:cNvGrpSpPr/>
            <p:nvPr/>
          </p:nvGrpSpPr>
          <p:grpSpPr>
            <a:xfrm>
              <a:off x="4482180" y="3307713"/>
              <a:ext cx="2281403" cy="2857591"/>
              <a:chOff x="3154692" y="3370518"/>
              <a:chExt cx="2281403" cy="2466187"/>
            </a:xfrm>
          </p:grpSpPr>
          <p:sp>
            <p:nvSpPr>
              <p:cNvPr id="175" name="Rounded Rectangle 174"/>
              <p:cNvSpPr/>
              <p:nvPr/>
            </p:nvSpPr>
            <p:spPr bwMode="auto">
              <a:xfrm>
                <a:off x="3154692" y="3370518"/>
                <a:ext cx="2281403" cy="2466187"/>
              </a:xfrm>
              <a:prstGeom prst="roundRect">
                <a:avLst>
                  <a:gd name="adj" fmla="val 478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176" name="Picture 1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46456" y="3949809"/>
                <a:ext cx="1897875" cy="1423407"/>
              </a:xfrm>
              <a:prstGeom prst="rect">
                <a:avLst/>
              </a:prstGeom>
            </p:spPr>
          </p:pic>
          <p:sp>
            <p:nvSpPr>
              <p:cNvPr id="177" name="TextBox 176"/>
              <p:cNvSpPr txBox="1"/>
              <p:nvPr/>
            </p:nvSpPr>
            <p:spPr>
              <a:xfrm>
                <a:off x="3789486" y="3549937"/>
                <a:ext cx="941283" cy="265621"/>
              </a:xfrm>
              <a:prstGeom prst="rect">
                <a:avLst/>
              </a:prstGeom>
              <a:noFill/>
            </p:spPr>
            <p:txBody>
              <a:bodyPr wrap="none" rtlCol="0">
                <a:spAutoFit/>
              </a:bodyPr>
              <a:lstStyle/>
              <a:p>
                <a:r>
                  <a:rPr lang="en-US" sz="1400" u="sng" dirty="0" smtClean="0">
                    <a:latin typeface="Arial" panose="020B0604020202020204" pitchFamily="34" charset="0"/>
                    <a:cs typeface="Arial" panose="020B0604020202020204" pitchFamily="34" charset="0"/>
                  </a:rPr>
                  <a:t>Simulator</a:t>
                </a:r>
                <a:endParaRPr lang="en-US" sz="1400" u="sng" dirty="0">
                  <a:latin typeface="Arial" panose="020B0604020202020204" pitchFamily="34" charset="0"/>
                  <a:cs typeface="Arial" panose="020B0604020202020204" pitchFamily="34" charset="0"/>
                </a:endParaRPr>
              </a:p>
            </p:txBody>
          </p:sp>
        </p:grpSp>
        <p:grpSp>
          <p:nvGrpSpPr>
            <p:cNvPr id="158" name="Group 157"/>
            <p:cNvGrpSpPr/>
            <p:nvPr/>
          </p:nvGrpSpPr>
          <p:grpSpPr>
            <a:xfrm>
              <a:off x="7236296" y="3514530"/>
              <a:ext cx="1369286" cy="839237"/>
              <a:chOff x="5764945" y="3525872"/>
              <a:chExt cx="1369286" cy="839237"/>
            </a:xfrm>
          </p:grpSpPr>
          <p:grpSp>
            <p:nvGrpSpPr>
              <p:cNvPr id="168" name="Group 167"/>
              <p:cNvGrpSpPr/>
              <p:nvPr/>
            </p:nvGrpSpPr>
            <p:grpSpPr>
              <a:xfrm>
                <a:off x="6011647" y="3829334"/>
                <a:ext cx="875882" cy="535775"/>
                <a:chOff x="5940218" y="3829334"/>
                <a:chExt cx="875882" cy="535775"/>
              </a:xfrm>
            </p:grpSpPr>
            <p:grpSp>
              <p:nvGrpSpPr>
                <p:cNvPr id="170" name="Group 169"/>
                <p:cNvGrpSpPr/>
                <p:nvPr/>
              </p:nvGrpSpPr>
              <p:grpSpPr>
                <a:xfrm>
                  <a:off x="5940218" y="3829334"/>
                  <a:ext cx="875882" cy="535775"/>
                  <a:chOff x="8148478" y="3846745"/>
                  <a:chExt cx="332765" cy="217410"/>
                </a:xfrm>
              </p:grpSpPr>
              <p:sp>
                <p:nvSpPr>
                  <p:cNvPr id="172" name="Rectangle 171"/>
                  <p:cNvSpPr/>
                  <p:nvPr/>
                </p:nvSpPr>
                <p:spPr bwMode="auto">
                  <a:xfrm>
                    <a:off x="8148478" y="3846745"/>
                    <a:ext cx="251230" cy="21741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i="0" u="none" strike="noStrike" cap="none" normalizeH="0" baseline="0" dirty="0" smtClean="0">
                      <a:ln>
                        <a:noFill/>
                      </a:ln>
                      <a:solidFill>
                        <a:schemeClr val="tx1"/>
                      </a:solidFill>
                      <a:effectLst/>
                      <a:latin typeface="Arial" charset="0"/>
                      <a:ea typeface="ＭＳ Ｐゴシック" charset="-128"/>
                    </a:endParaRPr>
                  </a:p>
                </p:txBody>
              </p:sp>
              <p:sp>
                <p:nvSpPr>
                  <p:cNvPr id="173" name="Isosceles Triangle 172"/>
                  <p:cNvSpPr/>
                  <p:nvPr/>
                </p:nvSpPr>
                <p:spPr bwMode="auto">
                  <a:xfrm rot="16200000">
                    <a:off x="8355568" y="3900510"/>
                    <a:ext cx="143679" cy="107670"/>
                  </a:xfrm>
                  <a:prstGeom prst="triangl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i="0" u="none" strike="noStrike" cap="none" normalizeH="0" baseline="0" dirty="0" smtClean="0">
                      <a:ln>
                        <a:noFill/>
                      </a:ln>
                      <a:solidFill>
                        <a:schemeClr val="tx1"/>
                      </a:solidFill>
                      <a:effectLst/>
                      <a:latin typeface="Arial" charset="0"/>
                      <a:ea typeface="ＭＳ Ｐゴシック" charset="-128"/>
                    </a:endParaRPr>
                  </a:p>
                </p:txBody>
              </p:sp>
              <p:sp>
                <p:nvSpPr>
                  <p:cNvPr id="174" name="Circular Arrow 173"/>
                  <p:cNvSpPr/>
                  <p:nvPr/>
                </p:nvSpPr>
                <p:spPr bwMode="auto">
                  <a:xfrm>
                    <a:off x="8177356" y="3860364"/>
                    <a:ext cx="173700" cy="185525"/>
                  </a:xfrm>
                  <a:prstGeom prst="circularArrow">
                    <a:avLst>
                      <a:gd name="adj1" fmla="val 0"/>
                      <a:gd name="adj2" fmla="val 1092565"/>
                      <a:gd name="adj3" fmla="val 19476704"/>
                      <a:gd name="adj4" fmla="val 4188531"/>
                      <a:gd name="adj5" fmla="val 12385"/>
                    </a:avLst>
                  </a:prstGeom>
                  <a:solidFill>
                    <a:schemeClr val="bg1"/>
                  </a:solidFill>
                  <a:ln>
                    <a:solidFill>
                      <a:schemeClr val="bg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200" i="0" u="none" strike="noStrike" cap="none" normalizeH="0" baseline="0" dirty="0" smtClean="0">
                      <a:ln>
                        <a:noFill/>
                      </a:ln>
                      <a:solidFill>
                        <a:schemeClr val="tx1"/>
                      </a:solidFill>
                      <a:effectLst/>
                      <a:latin typeface="Arial" charset="0"/>
                      <a:ea typeface="ＭＳ Ｐゴシック" charset="-128"/>
                    </a:endParaRPr>
                  </a:p>
                </p:txBody>
              </p:sp>
            </p:grpSp>
            <p:sp>
              <p:nvSpPr>
                <p:cNvPr id="171" name="TextBox 170"/>
                <p:cNvSpPr txBox="1"/>
                <p:nvPr/>
              </p:nvSpPr>
              <p:spPr>
                <a:xfrm>
                  <a:off x="6073971" y="3990772"/>
                  <a:ext cx="518091" cy="276999"/>
                </a:xfrm>
                <a:prstGeom prst="rect">
                  <a:avLst/>
                </a:prstGeom>
                <a:noFill/>
              </p:spPr>
              <p:txBody>
                <a:bodyPr wrap="none" rtlCol="0">
                  <a:spAutoFit/>
                </a:bodyPr>
                <a:lstStyle/>
                <a:p>
                  <a:r>
                    <a:rPr lang="en-US" sz="1200" dirty="0" smtClean="0">
                      <a:solidFill>
                        <a:schemeClr val="bg1"/>
                      </a:solidFill>
                      <a:latin typeface="Arial" panose="020B0604020202020204" pitchFamily="34" charset="0"/>
                      <a:cs typeface="Arial" panose="020B0604020202020204" pitchFamily="34" charset="0"/>
                    </a:rPr>
                    <a:t>VDO</a:t>
                  </a:r>
                  <a:endParaRPr lang="en-US" sz="1200" dirty="0">
                    <a:solidFill>
                      <a:schemeClr val="bg1"/>
                    </a:solidFill>
                    <a:latin typeface="Arial" panose="020B0604020202020204" pitchFamily="34" charset="0"/>
                    <a:cs typeface="Arial" panose="020B0604020202020204" pitchFamily="34" charset="0"/>
                  </a:endParaRPr>
                </a:p>
              </p:txBody>
            </p:sp>
          </p:grpSp>
          <p:sp>
            <p:nvSpPr>
              <p:cNvPr id="169" name="TextBox 168"/>
              <p:cNvSpPr txBox="1"/>
              <p:nvPr/>
            </p:nvSpPr>
            <p:spPr>
              <a:xfrm>
                <a:off x="5764945" y="3525872"/>
                <a:ext cx="1369286" cy="307777"/>
              </a:xfrm>
              <a:prstGeom prst="rect">
                <a:avLst/>
              </a:prstGeom>
              <a:noFill/>
            </p:spPr>
            <p:txBody>
              <a:bodyPr wrap="none" rtlCol="0">
                <a:spAutoFit/>
              </a:bodyPr>
              <a:lstStyle/>
              <a:p>
                <a:r>
                  <a:rPr lang="en-US" sz="1400" u="sng" dirty="0" smtClean="0">
                    <a:latin typeface="Arial" panose="020B0604020202020204" pitchFamily="34" charset="0"/>
                    <a:cs typeface="Arial" panose="020B0604020202020204" pitchFamily="34" charset="0"/>
                  </a:rPr>
                  <a:t>Driving Record</a:t>
                </a:r>
                <a:endParaRPr lang="en-US" sz="1400" u="sng" dirty="0">
                  <a:latin typeface="Arial" panose="020B0604020202020204" pitchFamily="34" charset="0"/>
                  <a:cs typeface="Arial" panose="020B0604020202020204" pitchFamily="34" charset="0"/>
                </a:endParaRPr>
              </a:p>
            </p:txBody>
          </p:sp>
        </p:grpSp>
        <p:grpSp>
          <p:nvGrpSpPr>
            <p:cNvPr id="159" name="Group 158"/>
            <p:cNvGrpSpPr/>
            <p:nvPr/>
          </p:nvGrpSpPr>
          <p:grpSpPr>
            <a:xfrm>
              <a:off x="272148" y="5407731"/>
              <a:ext cx="1489797" cy="728633"/>
              <a:chOff x="2543680" y="4721496"/>
              <a:chExt cx="1723216" cy="728633"/>
            </a:xfrm>
          </p:grpSpPr>
          <p:sp>
            <p:nvSpPr>
              <p:cNvPr id="166" name="Oval Callout 165"/>
              <p:cNvSpPr/>
              <p:nvPr/>
            </p:nvSpPr>
            <p:spPr bwMode="auto">
              <a:xfrm>
                <a:off x="2547271" y="4721496"/>
                <a:ext cx="1719625" cy="696921"/>
              </a:xfrm>
              <a:prstGeom prst="wedgeEllipseCallout">
                <a:avLst>
                  <a:gd name="adj1" fmla="val -9266"/>
                  <a:gd name="adj2" fmla="val -105902"/>
                </a:avLst>
              </a:prstGeom>
              <a:solidFill>
                <a:srgbClr val="FF0000"/>
              </a:solidFill>
              <a:ln w="1905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67" name="TextBox 166"/>
              <p:cNvSpPr txBox="1"/>
              <p:nvPr/>
            </p:nvSpPr>
            <p:spPr>
              <a:xfrm>
                <a:off x="2543680" y="4803798"/>
                <a:ext cx="1706062" cy="646331"/>
              </a:xfrm>
              <a:prstGeom prst="rect">
                <a:avLst/>
              </a:prstGeom>
              <a:noFill/>
            </p:spPr>
            <p:txBody>
              <a:bodyPr wrap="square" rtlCol="0">
                <a:spAutoFit/>
              </a:bodyPr>
              <a:lstStyle/>
              <a:p>
                <a:pPr algn="ctr"/>
                <a:r>
                  <a:rPr lang="en-US" sz="1200" i="1" dirty="0" smtClean="0">
                    <a:solidFill>
                      <a:schemeClr val="bg1"/>
                    </a:solidFill>
                    <a:latin typeface="Arial" panose="020B0604020202020204" pitchFamily="34" charset="0"/>
                    <a:cs typeface="Arial" panose="020B0604020202020204" pitchFamily="34" charset="0"/>
                  </a:rPr>
                  <a:t>Your own vehicle control software HERE!</a:t>
                </a:r>
                <a:endParaRPr lang="en-US" sz="1200" i="1" dirty="0">
                  <a:solidFill>
                    <a:schemeClr val="bg1"/>
                  </a:solidFill>
                  <a:latin typeface="Arial" panose="020B0604020202020204" pitchFamily="34" charset="0"/>
                  <a:cs typeface="Arial" panose="020B0604020202020204" pitchFamily="34" charset="0"/>
                </a:endParaRPr>
              </a:p>
            </p:txBody>
          </p:sp>
        </p:grpSp>
        <p:sp>
          <p:nvSpPr>
            <p:cNvPr id="160" name="Right Arrow 159"/>
            <p:cNvSpPr/>
            <p:nvPr/>
          </p:nvSpPr>
          <p:spPr bwMode="auto">
            <a:xfrm>
              <a:off x="3996930" y="4589388"/>
              <a:ext cx="421557" cy="34108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cxnSp>
          <p:nvCxnSpPr>
            <p:cNvPr id="161" name="Straight Arrow Connector 120"/>
            <p:cNvCxnSpPr>
              <a:stCxn id="178" idx="3"/>
              <a:endCxn id="181" idx="1"/>
            </p:cNvCxnSpPr>
            <p:nvPr/>
          </p:nvCxnSpPr>
          <p:spPr bwMode="auto">
            <a:xfrm flipV="1">
              <a:off x="1651015" y="3819840"/>
              <a:ext cx="616729" cy="891667"/>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cxnSp>
          <p:nvCxnSpPr>
            <p:cNvPr id="162" name="Straight Arrow Connector 120"/>
            <p:cNvCxnSpPr>
              <a:stCxn id="178" idx="3"/>
              <a:endCxn id="184" idx="1"/>
            </p:cNvCxnSpPr>
            <p:nvPr/>
          </p:nvCxnSpPr>
          <p:spPr bwMode="auto">
            <a:xfrm>
              <a:off x="1651015" y="4711507"/>
              <a:ext cx="616729" cy="13816"/>
            </a:xfrm>
            <a:prstGeom prst="bentConnector3">
              <a:avLst>
                <a:gd name="adj1" fmla="val 50000"/>
              </a:avLst>
            </a:prstGeom>
            <a:solidFill>
              <a:schemeClr val="accent1"/>
            </a:solidFill>
            <a:ln w="25400" cap="flat" cmpd="sng" algn="ctr">
              <a:solidFill>
                <a:schemeClr val="tx1"/>
              </a:solidFill>
              <a:prstDash val="solid"/>
              <a:round/>
              <a:headEnd type="none" w="med" len="med"/>
              <a:tailEnd type="triangle"/>
            </a:ln>
            <a:effectLst/>
          </p:spPr>
        </p:cxnSp>
        <p:cxnSp>
          <p:nvCxnSpPr>
            <p:cNvPr id="163" name="Straight Arrow Connector 120"/>
            <p:cNvCxnSpPr>
              <a:stCxn id="178" idx="3"/>
              <a:endCxn id="188" idx="1"/>
            </p:cNvCxnSpPr>
            <p:nvPr/>
          </p:nvCxnSpPr>
          <p:spPr bwMode="auto">
            <a:xfrm>
              <a:off x="1651015" y="4711507"/>
              <a:ext cx="616729" cy="953688"/>
            </a:xfrm>
            <a:prstGeom prst="bentConnector3">
              <a:avLst>
                <a:gd name="adj1" fmla="val 50000"/>
              </a:avLst>
            </a:prstGeom>
            <a:solidFill>
              <a:schemeClr val="accent1"/>
            </a:solidFill>
            <a:ln w="25400" cap="flat" cmpd="sng" algn="ctr">
              <a:solidFill>
                <a:schemeClr val="tx1"/>
              </a:solidFill>
              <a:prstDash val="solid"/>
              <a:round/>
              <a:headEnd type="triangle" w="med" len="med"/>
              <a:tailEnd type="triangle" w="med" len="med"/>
            </a:ln>
            <a:effectLst/>
          </p:spPr>
        </p:cxnSp>
        <p:sp>
          <p:nvSpPr>
            <p:cNvPr id="164" name="Right Arrow 163"/>
            <p:cNvSpPr/>
            <p:nvPr/>
          </p:nvSpPr>
          <p:spPr bwMode="auto">
            <a:xfrm>
              <a:off x="6832371" y="4589388"/>
              <a:ext cx="421557" cy="34108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165" name="Rectangle 164"/>
            <p:cNvSpPr/>
            <p:nvPr/>
          </p:nvSpPr>
          <p:spPr bwMode="auto">
            <a:xfrm>
              <a:off x="1855013" y="3420340"/>
              <a:ext cx="191891" cy="2651760"/>
            </a:xfrm>
            <a:prstGeom prst="rect">
              <a:avLst/>
            </a:prstGeom>
            <a:solidFill>
              <a:schemeClr val="tx1"/>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bg1"/>
                  </a:solidFill>
                  <a:latin typeface="Arial" charset="0"/>
                  <a:ea typeface="ＭＳ Ｐゴシック" charset="-128"/>
                </a:rPr>
                <a:t>A</a:t>
              </a:r>
            </a:p>
            <a:p>
              <a:pPr algn="ctr" fontAlgn="base">
                <a:spcBef>
                  <a:spcPct val="0"/>
                </a:spcBef>
                <a:spcAft>
                  <a:spcPct val="0"/>
                </a:spcAft>
              </a:pPr>
              <a:r>
                <a:rPr lang="en-US" sz="1400" dirty="0" smtClean="0">
                  <a:solidFill>
                    <a:schemeClr val="bg1"/>
                  </a:solidFill>
                  <a:latin typeface="Arial" charset="0"/>
                  <a:ea typeface="ＭＳ Ｐゴシック" charset="-128"/>
                </a:rPr>
                <a:t>P</a:t>
              </a:r>
            </a:p>
            <a:p>
              <a:pPr algn="ctr" fontAlgn="base">
                <a:spcBef>
                  <a:spcPct val="0"/>
                </a:spcBef>
                <a:spcAft>
                  <a:spcPct val="0"/>
                </a:spcAft>
              </a:pPr>
              <a:r>
                <a:rPr lang="en-US" sz="1400" dirty="0" smtClean="0">
                  <a:solidFill>
                    <a:schemeClr val="bg1"/>
                  </a:solidFill>
                  <a:latin typeface="Arial" charset="0"/>
                  <a:ea typeface="ＭＳ Ｐゴシック" charset="-128"/>
                </a:rPr>
                <a:t>I</a:t>
              </a:r>
              <a:endParaRPr lang="en-US" sz="1400" dirty="0">
                <a:solidFill>
                  <a:schemeClr val="bg1"/>
                </a:solidFill>
                <a:latin typeface="Arial" charset="0"/>
                <a:ea typeface="ＭＳ Ｐゴシック" charset="-128"/>
              </a:endParaRPr>
            </a:p>
          </p:txBody>
        </p:sp>
      </p:grpSp>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62" name="Picture 6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63" name="Picture 2" descr="C:\Users\kasemsit\Desktop\NETH LOGO_21070822.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6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645251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txBox="1">
            <a:spLocks/>
          </p:cNvSpPr>
          <p:nvPr/>
        </p:nvSpPr>
        <p:spPr>
          <a:xfrm>
            <a:off x="212834" y="188640"/>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Sample Route and Obstacle</a:t>
            </a:r>
            <a:endParaRPr lang="en-US" i="1" kern="0" dirty="0">
              <a:latin typeface="Arial Black" panose="020B0A04020102020204" pitchFamily="34" charset="0"/>
            </a:endParaRPr>
          </a:p>
        </p:txBody>
      </p:sp>
      <p:sp>
        <p:nvSpPr>
          <p:cNvPr id="71" name="Rounded Rectangle 70"/>
          <p:cNvSpPr/>
          <p:nvPr/>
        </p:nvSpPr>
        <p:spPr bwMode="auto">
          <a:xfrm>
            <a:off x="4139952" y="3881907"/>
            <a:ext cx="4689266" cy="1111442"/>
          </a:xfrm>
          <a:prstGeom prst="roundRect">
            <a:avLst>
              <a:gd name="adj" fmla="val 9679"/>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72" name="Rounded Rectangle 71"/>
          <p:cNvSpPr/>
          <p:nvPr/>
        </p:nvSpPr>
        <p:spPr bwMode="auto">
          <a:xfrm>
            <a:off x="4139952" y="2710960"/>
            <a:ext cx="4689266" cy="1111442"/>
          </a:xfrm>
          <a:prstGeom prst="roundRect">
            <a:avLst>
              <a:gd name="adj" fmla="val 9679"/>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73" name="Rounded Rectangle 72"/>
          <p:cNvSpPr/>
          <p:nvPr/>
        </p:nvSpPr>
        <p:spPr bwMode="auto">
          <a:xfrm>
            <a:off x="4139952" y="1546299"/>
            <a:ext cx="4689266" cy="1111442"/>
          </a:xfrm>
          <a:prstGeom prst="roundRect">
            <a:avLst>
              <a:gd name="adj" fmla="val 9679"/>
            </a:avLst>
          </a:prstGeom>
          <a:solidFill>
            <a:schemeClr val="bg2">
              <a:lumMod val="20000"/>
              <a:lumOff val="8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75" name="TextBox 39"/>
          <p:cNvSpPr txBox="1"/>
          <p:nvPr/>
        </p:nvSpPr>
        <p:spPr>
          <a:xfrm>
            <a:off x="5868144" y="1817280"/>
            <a:ext cx="2952327" cy="6244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u="sng" dirty="0" smtClean="0">
                <a:latin typeface="Arial" panose="020B0604020202020204" pitchFamily="34" charset="0"/>
                <a:cs typeface="Arial" panose="020B0604020202020204" pitchFamily="34" charset="0"/>
              </a:rPr>
              <a:t>Situation 1</a:t>
            </a:r>
            <a:r>
              <a:rPr lang="en-US" sz="1400" dirty="0" smtClean="0">
                <a:latin typeface="Arial" panose="020B0604020202020204" pitchFamily="34" charset="0"/>
                <a:cs typeface="Arial" panose="020B0604020202020204" pitchFamily="34" charset="0"/>
              </a:rPr>
              <a:t>: Lane changing to avoid blocking the road</a:t>
            </a:r>
            <a:endParaRPr lang="en-US" sz="1400" dirty="0">
              <a:latin typeface="Arial" panose="020B0604020202020204" pitchFamily="34" charset="0"/>
              <a:cs typeface="Arial" panose="020B0604020202020204" pitchFamily="34" charset="0"/>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084" y="2759690"/>
            <a:ext cx="1523087" cy="936141"/>
          </a:xfrm>
          <a:prstGeom prst="rect">
            <a:avLst/>
          </a:prstGeom>
        </p:spPr>
      </p:pic>
      <p:sp>
        <p:nvSpPr>
          <p:cNvPr id="77" name="TextBox 39"/>
          <p:cNvSpPr txBox="1"/>
          <p:nvPr/>
        </p:nvSpPr>
        <p:spPr>
          <a:xfrm>
            <a:off x="5868144" y="2942611"/>
            <a:ext cx="2952327" cy="46306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u="sng" dirty="0" smtClean="0">
                <a:latin typeface="Arial" panose="020B0604020202020204" pitchFamily="34" charset="0"/>
                <a:cs typeface="Arial" panose="020B0604020202020204" pitchFamily="34" charset="0"/>
              </a:rPr>
              <a:t>Situation 2</a:t>
            </a:r>
            <a:r>
              <a:rPr lang="en-US" sz="1400" dirty="0">
                <a:latin typeface="Arial" panose="020B0604020202020204" pitchFamily="34" charset="0"/>
                <a:cs typeface="Arial" panose="020B0604020202020204" pitchFamily="34" charset="0"/>
              </a:rPr>
              <a:t>: Crossing negotiation at an </a:t>
            </a:r>
            <a:r>
              <a:rPr lang="en-US" sz="1400" dirty="0" smtClean="0">
                <a:latin typeface="Arial" panose="020B0604020202020204" pitchFamily="34" charset="0"/>
                <a:cs typeface="Arial" panose="020B0604020202020204" pitchFamily="34" charset="0"/>
              </a:rPr>
              <a:t>unsignalize intersection.</a:t>
            </a:r>
            <a:endParaRPr lang="en-US" sz="1400" dirty="0">
              <a:latin typeface="Arial" panose="020B0604020202020204" pitchFamily="34" charset="0"/>
              <a:cs typeface="Arial" panose="020B0604020202020204" pitchFamily="34" charset="0"/>
            </a:endParaRPr>
          </a:p>
        </p:txBody>
      </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6235" y="3904197"/>
            <a:ext cx="1592936" cy="1066862"/>
          </a:xfrm>
          <a:prstGeom prst="rect">
            <a:avLst/>
          </a:prstGeom>
        </p:spPr>
      </p:pic>
      <p:sp>
        <p:nvSpPr>
          <p:cNvPr id="79" name="TextBox 39"/>
          <p:cNvSpPr txBox="1"/>
          <p:nvPr/>
        </p:nvSpPr>
        <p:spPr>
          <a:xfrm>
            <a:off x="5868144" y="4003942"/>
            <a:ext cx="2952327" cy="82310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US" sz="1400" u="sng" dirty="0" smtClean="0">
                <a:latin typeface="Arial" panose="020B0604020202020204" pitchFamily="34" charset="0"/>
                <a:cs typeface="Arial" panose="020B0604020202020204" pitchFamily="34" charset="0"/>
              </a:rPr>
              <a:t>Situation 3</a:t>
            </a:r>
            <a:r>
              <a:rPr lang="en-US" sz="1400" dirty="0">
                <a:latin typeface="Arial" panose="020B0604020202020204" pitchFamily="34" charset="0"/>
                <a:cs typeface="Arial" panose="020B0604020202020204" pitchFamily="34" charset="0"/>
              </a:rPr>
              <a:t>: Obstacle avoidance with prior action, perform an emergency brake or an </a:t>
            </a:r>
            <a:r>
              <a:rPr lang="en-US" sz="1400" dirty="0" smtClean="0">
                <a:latin typeface="Arial" panose="020B0604020202020204" pitchFamily="34" charset="0"/>
                <a:cs typeface="Arial" panose="020B0604020202020204" pitchFamily="34" charset="0"/>
              </a:rPr>
              <a:t>avoidance.</a:t>
            </a:r>
            <a:endParaRPr lang="en-US" sz="1400" dirty="0">
              <a:latin typeface="Arial" panose="020B0604020202020204" pitchFamily="34" charset="0"/>
              <a:cs typeface="Arial" panose="020B0604020202020204" pitchFamily="34" charset="0"/>
            </a:endParaRPr>
          </a:p>
        </p:txBody>
      </p:sp>
      <p:sp>
        <p:nvSpPr>
          <p:cNvPr id="80" name="TextBox 39"/>
          <p:cNvSpPr txBox="1"/>
          <p:nvPr/>
        </p:nvSpPr>
        <p:spPr>
          <a:xfrm>
            <a:off x="532372" y="1649629"/>
            <a:ext cx="2815492" cy="624437"/>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endParaRPr lang="en-US" sz="1400" dirty="0">
              <a:latin typeface="Arial" panose="020B0604020202020204" pitchFamily="34" charset="0"/>
              <a:cs typeface="Arial" panose="020B0604020202020204" pitchFamily="34" charset="0"/>
            </a:endParaRPr>
          </a:p>
        </p:txBody>
      </p:sp>
      <p:grpSp>
        <p:nvGrpSpPr>
          <p:cNvPr id="81" name="Group 80"/>
          <p:cNvGrpSpPr/>
          <p:nvPr/>
        </p:nvGrpSpPr>
        <p:grpSpPr>
          <a:xfrm>
            <a:off x="320215" y="1578942"/>
            <a:ext cx="3367820" cy="2727337"/>
            <a:chOff x="573761" y="2445713"/>
            <a:chExt cx="3062899" cy="2357821"/>
          </a:xfrm>
        </p:grpSpPr>
        <p:pic>
          <p:nvPicPr>
            <p:cNvPr id="82" name="Picture 81"/>
            <p:cNvPicPr>
              <a:picLocks noChangeAspect="1"/>
            </p:cNvPicPr>
            <p:nvPr/>
          </p:nvPicPr>
          <p:blipFill rotWithShape="1">
            <a:blip r:embed="rId5"/>
            <a:srcRect l="14045" t="8591" r="15428"/>
            <a:stretch/>
          </p:blipFill>
          <p:spPr>
            <a:xfrm>
              <a:off x="573761" y="2445713"/>
              <a:ext cx="3062899" cy="2357821"/>
            </a:xfrm>
            <a:prstGeom prst="rect">
              <a:avLst/>
            </a:prstGeom>
          </p:spPr>
        </p:pic>
        <p:grpSp>
          <p:nvGrpSpPr>
            <p:cNvPr id="83" name="Group 82"/>
            <p:cNvGrpSpPr/>
            <p:nvPr/>
          </p:nvGrpSpPr>
          <p:grpSpPr>
            <a:xfrm>
              <a:off x="1403648" y="2843894"/>
              <a:ext cx="1944216" cy="1489353"/>
              <a:chOff x="1537063" y="3007518"/>
              <a:chExt cx="1379365" cy="1084545"/>
            </a:xfrm>
          </p:grpSpPr>
          <p:cxnSp>
            <p:nvCxnSpPr>
              <p:cNvPr id="84" name="Straight Arrow Connector 83"/>
              <p:cNvCxnSpPr/>
              <p:nvPr/>
            </p:nvCxnSpPr>
            <p:spPr>
              <a:xfrm>
                <a:off x="1537063" y="4088615"/>
                <a:ext cx="1018713" cy="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6" name="Arc 85"/>
              <p:cNvSpPr/>
              <p:nvPr/>
            </p:nvSpPr>
            <p:spPr>
              <a:xfrm rot="5400000">
                <a:off x="2213095" y="3388730"/>
                <a:ext cx="685362" cy="721303"/>
              </a:xfrm>
              <a:prstGeom prst="arc">
                <a:avLst/>
              </a:prstGeom>
              <a:ln>
                <a:solidFill>
                  <a:srgbClr val="FF0000"/>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cxnSp>
            <p:nvCxnSpPr>
              <p:cNvPr id="89" name="Straight Arrow Connector 88"/>
              <p:cNvCxnSpPr>
                <a:stCxn id="86" idx="0"/>
                <a:endCxn id="90" idx="2"/>
              </p:cNvCxnSpPr>
              <p:nvPr/>
            </p:nvCxnSpPr>
            <p:spPr>
              <a:xfrm flipH="1" flipV="1">
                <a:off x="2737640" y="3213067"/>
                <a:ext cx="178788" cy="536315"/>
              </a:xfrm>
              <a:prstGeom prst="straightConnector1">
                <a:avLst/>
              </a:prstGeom>
              <a:ln>
                <a:solidFill>
                  <a:srgbClr val="FF0000"/>
                </a:solidFill>
                <a:tailEnd type="none"/>
              </a:ln>
            </p:spPr>
            <p:style>
              <a:lnRef idx="1">
                <a:schemeClr val="accent2"/>
              </a:lnRef>
              <a:fillRef idx="0">
                <a:schemeClr val="accent2"/>
              </a:fillRef>
              <a:effectRef idx="0">
                <a:schemeClr val="accent2"/>
              </a:effectRef>
              <a:fontRef idx="minor">
                <a:schemeClr val="tx1"/>
              </a:fontRef>
            </p:style>
          </p:cxnSp>
          <p:sp>
            <p:nvSpPr>
              <p:cNvPr id="90" name="Arc 89"/>
              <p:cNvSpPr/>
              <p:nvPr/>
            </p:nvSpPr>
            <p:spPr>
              <a:xfrm>
                <a:off x="2519362" y="3119936"/>
                <a:ext cx="223838" cy="270443"/>
              </a:xfrm>
              <a:prstGeom prst="arc">
                <a:avLst>
                  <a:gd name="adj1" fmla="val 16200000"/>
                  <a:gd name="adj2" fmla="val 20304561"/>
                </a:avLst>
              </a:prstGeom>
              <a:ln>
                <a:solidFill>
                  <a:srgbClr val="FF0000"/>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cxnSp>
            <p:nvCxnSpPr>
              <p:cNvPr id="91" name="Straight Arrow Connector 90"/>
              <p:cNvCxnSpPr>
                <a:stCxn id="90" idx="0"/>
                <a:endCxn id="92" idx="0"/>
              </p:cNvCxnSpPr>
              <p:nvPr/>
            </p:nvCxnSpPr>
            <p:spPr>
              <a:xfrm flipH="1">
                <a:off x="1818118" y="3119936"/>
                <a:ext cx="813163" cy="8421"/>
              </a:xfrm>
              <a:prstGeom prst="straightConnector1">
                <a:avLst/>
              </a:prstGeom>
              <a:ln>
                <a:solidFill>
                  <a:srgbClr val="FF0000"/>
                </a:solidFill>
                <a:tailEnd type="none"/>
              </a:ln>
            </p:spPr>
            <p:style>
              <a:lnRef idx="1">
                <a:schemeClr val="accent2"/>
              </a:lnRef>
              <a:fillRef idx="0">
                <a:schemeClr val="accent2"/>
              </a:fillRef>
              <a:effectRef idx="0">
                <a:schemeClr val="accent2"/>
              </a:effectRef>
              <a:fontRef idx="minor">
                <a:schemeClr val="tx1"/>
              </a:fontRef>
            </p:style>
          </p:cxnSp>
          <p:sp>
            <p:nvSpPr>
              <p:cNvPr id="92" name="Arc 91"/>
              <p:cNvSpPr/>
              <p:nvPr/>
            </p:nvSpPr>
            <p:spPr>
              <a:xfrm rot="10800000">
                <a:off x="1745205" y="3007518"/>
                <a:ext cx="145825" cy="120839"/>
              </a:xfrm>
              <a:prstGeom prst="arc">
                <a:avLst>
                  <a:gd name="adj1" fmla="val 16200000"/>
                  <a:gd name="adj2" fmla="val 5662388"/>
                </a:avLst>
              </a:prstGeom>
              <a:ln>
                <a:solidFill>
                  <a:srgbClr val="FF0000"/>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cxnSp>
            <p:nvCxnSpPr>
              <p:cNvPr id="93" name="Straight Arrow Connector 92"/>
              <p:cNvCxnSpPr>
                <a:stCxn id="94" idx="0"/>
                <a:endCxn id="92" idx="2"/>
              </p:cNvCxnSpPr>
              <p:nvPr/>
            </p:nvCxnSpPr>
            <p:spPr>
              <a:xfrm flipH="1" flipV="1">
                <a:off x="1822729" y="3007639"/>
                <a:ext cx="136786" cy="331"/>
              </a:xfrm>
              <a:prstGeom prst="straightConnector1">
                <a:avLst/>
              </a:prstGeom>
              <a:ln>
                <a:solidFill>
                  <a:srgbClr val="FF0000"/>
                </a:solidFill>
                <a:tailEnd type="none"/>
              </a:ln>
            </p:spPr>
            <p:style>
              <a:lnRef idx="1">
                <a:schemeClr val="accent2"/>
              </a:lnRef>
              <a:fillRef idx="0">
                <a:schemeClr val="accent2"/>
              </a:fillRef>
              <a:effectRef idx="0">
                <a:schemeClr val="accent2"/>
              </a:effectRef>
              <a:fontRef idx="minor">
                <a:schemeClr val="tx1"/>
              </a:fontRef>
            </p:style>
          </p:cxnSp>
          <p:sp>
            <p:nvSpPr>
              <p:cNvPr id="94" name="Arc 93"/>
              <p:cNvSpPr/>
              <p:nvPr/>
            </p:nvSpPr>
            <p:spPr>
              <a:xfrm rot="21405352">
                <a:off x="1891140" y="3007791"/>
                <a:ext cx="149422" cy="223928"/>
              </a:xfrm>
              <a:prstGeom prst="arc">
                <a:avLst>
                  <a:gd name="adj1" fmla="val 16200000"/>
                  <a:gd name="adj2" fmla="val 166154"/>
                </a:avLst>
              </a:prstGeom>
              <a:ln>
                <a:solidFill>
                  <a:srgbClr val="FF0000"/>
                </a:solidFill>
                <a:headEnd type="none"/>
                <a:tailEnd type="none"/>
              </a:ln>
            </p:spPr>
            <p:style>
              <a:lnRef idx="1">
                <a:schemeClr val="accent2"/>
              </a:lnRef>
              <a:fillRef idx="0">
                <a:schemeClr val="accent2"/>
              </a:fillRef>
              <a:effectRef idx="0">
                <a:schemeClr val="accent2"/>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n-US" sz="1100" dirty="0"/>
              </a:p>
            </p:txBody>
          </p:sp>
          <p:cxnSp>
            <p:nvCxnSpPr>
              <p:cNvPr id="95" name="Straight Arrow Connector 94"/>
              <p:cNvCxnSpPr/>
              <p:nvPr/>
            </p:nvCxnSpPr>
            <p:spPr>
              <a:xfrm>
                <a:off x="2040691" y="3115932"/>
                <a:ext cx="0" cy="81712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grpSp>
      </p:grpSp>
      <p:sp>
        <p:nvSpPr>
          <p:cNvPr id="97" name="TextBox 96"/>
          <p:cNvSpPr txBox="1"/>
          <p:nvPr/>
        </p:nvSpPr>
        <p:spPr>
          <a:xfrm>
            <a:off x="212834" y="980728"/>
            <a:ext cx="2871299" cy="369332"/>
          </a:xfrm>
          <a:prstGeom prst="rect">
            <a:avLst/>
          </a:prstGeom>
          <a:noFill/>
        </p:spPr>
        <p:txBody>
          <a:bodyPr wrap="none" rtlCol="0">
            <a:spAutoFit/>
          </a:bodyPr>
          <a:lstStyle/>
          <a:p>
            <a:pPr marL="285750" indent="-285750">
              <a:buFont typeface="Wingdings" panose="05000000000000000000" pitchFamily="2" charset="2"/>
              <a:buChar char="q"/>
            </a:pPr>
            <a:r>
              <a:rPr lang="en-US" b="1" u="sng" dirty="0" smtClean="0">
                <a:latin typeface="Arial" panose="020B0604020202020204" pitchFamily="34" charset="0"/>
                <a:ea typeface="Meiryo UI" panose="020B0604030504040204" pitchFamily="50" charset="-128"/>
                <a:cs typeface="Arial" panose="020B0604020202020204" pitchFamily="34" charset="0"/>
              </a:rPr>
              <a:t>Sample Driving Route</a:t>
            </a:r>
          </a:p>
        </p:txBody>
      </p:sp>
      <p:sp>
        <p:nvSpPr>
          <p:cNvPr id="98" name="TextBox 97"/>
          <p:cNvSpPr txBox="1"/>
          <p:nvPr/>
        </p:nvSpPr>
        <p:spPr>
          <a:xfrm>
            <a:off x="4139952" y="980728"/>
            <a:ext cx="3089372" cy="369332"/>
          </a:xfrm>
          <a:prstGeom prst="rect">
            <a:avLst/>
          </a:prstGeom>
          <a:noFill/>
        </p:spPr>
        <p:txBody>
          <a:bodyPr wrap="none" rtlCol="0">
            <a:spAutoFit/>
          </a:bodyPr>
          <a:lstStyle/>
          <a:p>
            <a:pPr marL="285750" indent="-285750">
              <a:buFont typeface="Wingdings" panose="05000000000000000000" pitchFamily="2" charset="2"/>
              <a:buChar char="q"/>
            </a:pPr>
            <a:r>
              <a:rPr lang="en-US" b="1" u="sng" dirty="0" smtClean="0">
                <a:latin typeface="Arial" panose="020B0604020202020204" pitchFamily="34" charset="0"/>
                <a:ea typeface="Meiryo UI" panose="020B0604030504040204" pitchFamily="50" charset="-128"/>
                <a:cs typeface="Arial" panose="020B0604020202020204" pitchFamily="34" charset="0"/>
              </a:rPr>
              <a:t>Sample Traffic Obstacle</a:t>
            </a:r>
          </a:p>
        </p:txBody>
      </p:sp>
      <p:cxnSp>
        <p:nvCxnSpPr>
          <p:cNvPr id="99" name="Straight Connector 98"/>
          <p:cNvCxnSpPr/>
          <p:nvPr/>
        </p:nvCxnSpPr>
        <p:spPr bwMode="auto">
          <a:xfrm>
            <a:off x="3851920" y="980728"/>
            <a:ext cx="0" cy="4206240"/>
          </a:xfrm>
          <a:prstGeom prst="line">
            <a:avLst/>
          </a:prstGeom>
          <a:solidFill>
            <a:schemeClr val="accent1"/>
          </a:solidFill>
          <a:ln w="25400" cap="flat" cmpd="sng" algn="ctr">
            <a:solidFill>
              <a:schemeClr val="tx1"/>
            </a:solidFill>
            <a:prstDash val="solid"/>
            <a:round/>
            <a:headEnd type="none" w="med" len="med"/>
            <a:tailEnd type="none"/>
          </a:ln>
          <a:effectLst/>
        </p:spPr>
      </p:cxn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67786" y="1586988"/>
            <a:ext cx="1927599" cy="963800"/>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4" name="Picture 2" descr="C:\Users\kasemsit\Desktop\NETH LOGO_2107082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5"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861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Background &amp; Purpose</a:t>
            </a:r>
            <a:endParaRPr lang="en-US" i="1" kern="0" dirty="0">
              <a:latin typeface="Arial Black" panose="020B0A04020102020204" pitchFamily="34" charset="0"/>
            </a:endParaRPr>
          </a:p>
        </p:txBody>
      </p:sp>
      <p:sp>
        <p:nvSpPr>
          <p:cNvPr id="5" name="TextBox 4"/>
          <p:cNvSpPr txBox="1"/>
          <p:nvPr/>
        </p:nvSpPr>
        <p:spPr>
          <a:xfrm>
            <a:off x="179512" y="966207"/>
            <a:ext cx="8607637" cy="2246769"/>
          </a:xfrm>
          <a:prstGeom prst="rect">
            <a:avLst/>
          </a:prstGeom>
          <a:noFill/>
        </p:spPr>
        <p:txBody>
          <a:bodyPr wrap="square" rtlCol="0">
            <a:spAutoFit/>
          </a:bodyPr>
          <a:lstStyle/>
          <a:p>
            <a:pPr algn="thaiDist"/>
            <a:r>
              <a:rPr lang="en-US" sz="1400" dirty="0" smtClean="0">
                <a:latin typeface="Arial" panose="020B0604020202020204" pitchFamily="34" charset="0"/>
                <a:cs typeface="Arial" panose="020B0604020202020204" pitchFamily="34" charset="0"/>
              </a:rPr>
              <a:t>Currently, the automotive industry is moving toward the mobility innovation of the </a:t>
            </a:r>
            <a:r>
              <a:rPr lang="en-US" sz="1400" dirty="0">
                <a:latin typeface="Arial" panose="020B0604020202020204" pitchFamily="34" charset="0"/>
                <a:cs typeface="Arial" panose="020B0604020202020204" pitchFamily="34" charset="0"/>
              </a:rPr>
              <a:t>future which can refer to “CASE” </a:t>
            </a:r>
            <a:r>
              <a:rPr lang="en-US" sz="1400" dirty="0" smtClean="0">
                <a:latin typeface="Arial" panose="020B0604020202020204" pitchFamily="34" charset="0"/>
                <a:cs typeface="Arial" panose="020B0604020202020204" pitchFamily="34" charset="0"/>
              </a:rPr>
              <a:t>framework (Connected</a:t>
            </a:r>
            <a:r>
              <a:rPr lang="en-US" sz="1400" dirty="0">
                <a:latin typeface="Arial" panose="020B0604020202020204" pitchFamily="34" charset="0"/>
                <a:cs typeface="Arial" panose="020B0604020202020204" pitchFamily="34" charset="0"/>
              </a:rPr>
              <a:t>, Autonomous, Sharing, </a:t>
            </a:r>
            <a:r>
              <a:rPr lang="en-US" sz="1400" dirty="0" smtClean="0">
                <a:latin typeface="Arial" panose="020B0604020202020204" pitchFamily="34" charset="0"/>
                <a:cs typeface="Arial" panose="020B0604020202020204" pitchFamily="34" charset="0"/>
              </a:rPr>
              <a:t>Electric). </a:t>
            </a:r>
            <a:r>
              <a:rPr lang="en-US" sz="1400" dirty="0">
                <a:latin typeface="Arial" panose="020B0604020202020204" pitchFamily="34" charset="0"/>
                <a:cs typeface="Arial" panose="020B0604020202020204" pitchFamily="34" charset="0"/>
              </a:rPr>
              <a:t>T</a:t>
            </a:r>
            <a:r>
              <a:rPr lang="en-US" sz="1400" dirty="0" smtClean="0">
                <a:latin typeface="Arial" panose="020B0604020202020204" pitchFamily="34" charset="0"/>
                <a:cs typeface="Arial" panose="020B0604020202020204" pitchFamily="34" charset="0"/>
              </a:rPr>
              <a:t>he Digital Twins technology is one of the keys technology for this innovation.</a:t>
            </a:r>
          </a:p>
          <a:p>
            <a:pPr algn="thaiDist"/>
            <a:endParaRPr lang="en-US" sz="1400" dirty="0" smtClean="0">
              <a:latin typeface="Arial" panose="020B0604020202020204" pitchFamily="34" charset="0"/>
              <a:cs typeface="Arial" panose="020B0604020202020204" pitchFamily="34" charset="0"/>
            </a:endParaRPr>
          </a:p>
          <a:p>
            <a:pPr algn="thaiDist"/>
            <a:r>
              <a:rPr lang="en-US" sz="1400" dirty="0">
                <a:latin typeface="Arial" panose="020B0604020202020204" pitchFamily="34" charset="0"/>
                <a:cs typeface="Arial" panose="020B0604020202020204" pitchFamily="34" charset="0"/>
              </a:rPr>
              <a:t>Thus, the automotive requirement is more complex as well as testing scenario. In order to fulfill these requirements, the system &amp; software development method has to be evolved and “Digital Twins” is one the key technology for this evolution in automotive industry.</a:t>
            </a:r>
          </a:p>
          <a:p>
            <a:pPr algn="thaiDist"/>
            <a:endParaRPr lang="en-US" sz="1400" dirty="0">
              <a:latin typeface="Arial" panose="020B0604020202020204" pitchFamily="34" charset="0"/>
              <a:cs typeface="Arial" panose="020B0604020202020204" pitchFamily="34" charset="0"/>
            </a:endParaRPr>
          </a:p>
          <a:p>
            <a:pPr algn="thaiDist"/>
            <a:r>
              <a:rPr lang="en-US" sz="1400" dirty="0" smtClean="0">
                <a:latin typeface="Arial" panose="020B0604020202020204" pitchFamily="34" charset="0"/>
                <a:cs typeface="Arial" panose="020B0604020202020204" pitchFamily="34" charset="0"/>
              </a:rPr>
              <a:t>We </a:t>
            </a:r>
            <a:r>
              <a:rPr lang="en-US" sz="1400" dirty="0">
                <a:latin typeface="Arial" panose="020B0604020202020204" pitchFamily="34" charset="0"/>
                <a:cs typeface="Arial" panose="020B0604020202020204" pitchFamily="34" charset="0"/>
              </a:rPr>
              <a:t>aim to </a:t>
            </a:r>
            <a:r>
              <a:rPr lang="en-US" sz="1400" u="sng" dirty="0">
                <a:latin typeface="Arial" panose="020B0604020202020204" pitchFamily="34" charset="0"/>
                <a:cs typeface="Arial" panose="020B0604020202020204" pitchFamily="34" charset="0"/>
              </a:rPr>
              <a:t>promote digital twins trend of automotive software development</a:t>
            </a:r>
            <a:r>
              <a:rPr lang="en-US" sz="1400" dirty="0">
                <a:latin typeface="Arial" panose="020B0604020202020204" pitchFamily="34" charset="0"/>
                <a:cs typeface="Arial" panose="020B0604020202020204" pitchFamily="34" charset="0"/>
              </a:rPr>
              <a:t> industry and </a:t>
            </a:r>
            <a:r>
              <a:rPr lang="en-US" sz="1400" u="sng" dirty="0">
                <a:latin typeface="Arial" panose="020B0604020202020204" pitchFamily="34" charset="0"/>
                <a:cs typeface="Arial" panose="020B0604020202020204" pitchFamily="34" charset="0"/>
              </a:rPr>
              <a:t>encourage university student to build career</a:t>
            </a:r>
            <a:r>
              <a:rPr lang="en-US" sz="1400" dirty="0">
                <a:latin typeface="Arial" panose="020B0604020202020204" pitchFamily="34" charset="0"/>
                <a:cs typeface="Arial" panose="020B0604020202020204" pitchFamily="34" charset="0"/>
              </a:rPr>
              <a:t> in automotive software development industry in Thailand</a:t>
            </a:r>
            <a:r>
              <a:rPr lang="en-US" sz="1400" dirty="0" smtClean="0">
                <a:latin typeface="Arial" panose="020B0604020202020204" pitchFamily="34" charset="0"/>
                <a:cs typeface="Arial" panose="020B0604020202020204" pitchFamily="34" charset="0"/>
              </a:rPr>
              <a:t>.</a:t>
            </a:r>
          </a:p>
        </p:txBody>
      </p:sp>
      <p:sp>
        <p:nvSpPr>
          <p:cNvPr id="2" name="TextBox 1"/>
          <p:cNvSpPr txBox="1"/>
          <p:nvPr/>
        </p:nvSpPr>
        <p:spPr>
          <a:xfrm>
            <a:off x="5508104" y="6567155"/>
            <a:ext cx="3373039" cy="246221"/>
          </a:xfrm>
          <a:prstGeom prst="rect">
            <a:avLst/>
          </a:prstGeom>
          <a:noFill/>
        </p:spPr>
        <p:txBody>
          <a:bodyPr wrap="non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a:t>
            </a:r>
            <a:r>
              <a:rPr lang="en-US" sz="1000" dirty="0">
                <a:latin typeface="Arial" panose="020B0604020202020204" pitchFamily="34" charset="0"/>
                <a:ea typeface="メイリオ" panose="020B0604030504040204" pitchFamily="50" charset="-128"/>
                <a:cs typeface="Arial" panose="020B0604020202020204" pitchFamily="34" charset="0"/>
                <a:hlinkClick r:id="rId3"/>
              </a:rPr>
              <a:t>https://</a:t>
            </a:r>
            <a:r>
              <a:rPr lang="en-US" sz="1000" dirty="0" smtClean="0">
                <a:latin typeface="Arial" panose="020B0604020202020204" pitchFamily="34" charset="0"/>
                <a:ea typeface="メイリオ" panose="020B0604030504040204" pitchFamily="50" charset="-128"/>
                <a:cs typeface="Arial" panose="020B0604020202020204" pitchFamily="34" charset="0"/>
                <a:hlinkClick r:id="rId3"/>
              </a:rPr>
              <a:t>www.mdpi.com/2571-5577/5/4/65/htm</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9"/>
          <p:cNvPicPr>
            <a:picLocks noChangeAspect="1"/>
          </p:cNvPicPr>
          <p:nvPr/>
        </p:nvPicPr>
        <p:blipFill rotWithShape="1">
          <a:blip r:embed="rId4"/>
          <a:srcRect t="-1" r="3896" b="4268"/>
          <a:stretch/>
        </p:blipFill>
        <p:spPr>
          <a:xfrm>
            <a:off x="2620814" y="3391179"/>
            <a:ext cx="3725032" cy="2702118"/>
          </a:xfrm>
          <a:prstGeom prst="rect">
            <a:avLst/>
          </a:prstGeom>
        </p:spPr>
      </p:pic>
      <p:sp>
        <p:nvSpPr>
          <p:cNvPr id="11" name="TextBox 10"/>
          <p:cNvSpPr txBox="1"/>
          <p:nvPr/>
        </p:nvSpPr>
        <p:spPr>
          <a:xfrm>
            <a:off x="3287344" y="6104095"/>
            <a:ext cx="2576346" cy="230832"/>
          </a:xfrm>
          <a:prstGeom prst="rect">
            <a:avLst/>
          </a:prstGeom>
          <a:noFill/>
        </p:spPr>
        <p:txBody>
          <a:bodyPr wrap="none" rtlCol="0">
            <a:spAutoFit/>
          </a:bodyPr>
          <a:lstStyle/>
          <a:p>
            <a:r>
              <a:rPr lang="en-US" sz="900" dirty="0" smtClean="0">
                <a:latin typeface="Arial" panose="020B0604020202020204" pitchFamily="34" charset="0"/>
                <a:cs typeface="Arial" panose="020B0604020202020204" pitchFamily="34" charset="0"/>
              </a:rPr>
              <a:t>Figure 1. Digital twin fundamental technologies</a:t>
            </a:r>
            <a:endParaRPr lang="en-US" sz="900" dirty="0">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7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600438"/>
          </a:xfrm>
          <a:prstGeom prst="rect">
            <a:avLst/>
          </a:prstGeom>
          <a:noFill/>
        </p:spPr>
        <p:txBody>
          <a:bodyPr wrap="square" rtlCol="0">
            <a:spAutoFit/>
          </a:bodyPr>
          <a:lstStyle/>
          <a:p>
            <a:pPr algn="thaiDist"/>
            <a:r>
              <a:rPr lang="en-US" sz="1400" dirty="0">
                <a:latin typeface="Arial" panose="020B0604020202020204" pitchFamily="34" charset="0"/>
                <a:cs typeface="Arial" panose="020B0604020202020204" pitchFamily="34" charset="0"/>
              </a:rPr>
              <a:t>CARLA is an open-source simulator for autonomous driving research that provides open digital assets, flexible specification of sensor suites and environmental conditions to support development, training, and validation of autonomous driving systems</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a:p>
            <a:pPr algn="thaiDist"/>
            <a:endParaRPr lang="en-US" sz="1400" dirty="0" smtClean="0">
              <a:latin typeface="Arial" panose="020B0604020202020204" pitchFamily="34" charset="0"/>
              <a:cs typeface="Arial" panose="020B0604020202020204" pitchFamily="34" charset="0"/>
            </a:endParaRPr>
          </a:p>
          <a:p>
            <a:pPr algn="thaiDist"/>
            <a:r>
              <a:rPr lang="en-US" sz="1400" dirty="0" smtClean="0">
                <a:latin typeface="Arial" panose="020B0604020202020204" pitchFamily="34" charset="0"/>
                <a:cs typeface="Arial" panose="020B0604020202020204" pitchFamily="34" charset="0"/>
              </a:rPr>
              <a:t>This virtual simulator is also part of digital twins concept. We are going to conduct the workshop in order to create own autonomous driving control software and run simulation on CARLA environment.</a:t>
            </a:r>
          </a:p>
        </p:txBody>
      </p:sp>
      <p:grpSp>
        <p:nvGrpSpPr>
          <p:cNvPr id="52" name="Group 51"/>
          <p:cNvGrpSpPr/>
          <p:nvPr/>
        </p:nvGrpSpPr>
        <p:grpSpPr>
          <a:xfrm>
            <a:off x="3190362" y="2683167"/>
            <a:ext cx="5596783" cy="2386546"/>
            <a:chOff x="3851921" y="3036182"/>
            <a:chExt cx="4032448" cy="1741743"/>
          </a:xfrm>
        </p:grpSpPr>
        <p:sp>
          <p:nvSpPr>
            <p:cNvPr id="43" name="Rectangle 42"/>
            <p:cNvSpPr/>
            <p:nvPr/>
          </p:nvSpPr>
          <p:spPr bwMode="auto">
            <a:xfrm>
              <a:off x="3851921" y="3368623"/>
              <a:ext cx="4032448" cy="1409302"/>
            </a:xfrm>
            <a:prstGeom prst="rect">
              <a:avLst/>
            </a:prstGeom>
            <a:noFill/>
            <a:ln>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t="430" b="-1"/>
            <a:stretch/>
          </p:blipFill>
          <p:spPr>
            <a:xfrm>
              <a:off x="4211960" y="3554989"/>
              <a:ext cx="3536457" cy="1210434"/>
            </a:xfrm>
            <a:prstGeom prst="rect">
              <a:avLst/>
            </a:prstGeom>
          </p:spPr>
        </p:pic>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3928" y="3036182"/>
              <a:ext cx="504056" cy="504056"/>
            </a:xfrm>
            <a:prstGeom prst="rect">
              <a:avLst/>
            </a:prstGeom>
          </p:spPr>
        </p:pic>
      </p:grpSp>
      <p:sp>
        <p:nvSpPr>
          <p:cNvPr id="46" name="TextBox 45"/>
          <p:cNvSpPr txBox="1"/>
          <p:nvPr/>
        </p:nvSpPr>
        <p:spPr>
          <a:xfrm>
            <a:off x="3444974" y="6006480"/>
            <a:ext cx="1954381" cy="230832"/>
          </a:xfrm>
          <a:prstGeom prst="rect">
            <a:avLst/>
          </a:prstGeom>
          <a:noFill/>
        </p:spPr>
        <p:txBody>
          <a:bodyPr wrap="none" rtlCol="0">
            <a:spAutoFit/>
          </a:bodyPr>
          <a:lstStyle/>
          <a:p>
            <a:r>
              <a:rPr lang="en-US" sz="900" dirty="0" smtClean="0">
                <a:latin typeface="Arial" panose="020B0604020202020204" pitchFamily="34" charset="0"/>
                <a:cs typeface="Arial" panose="020B0604020202020204" pitchFamily="34" charset="0"/>
              </a:rPr>
              <a:t>Figure 2. Overall </a:t>
            </a:r>
            <a:r>
              <a:rPr lang="en-US" altLang="ja-JP" sz="900" dirty="0" smtClean="0">
                <a:latin typeface="Arial" panose="020B0604020202020204" pitchFamily="34" charset="0"/>
                <a:ea typeface="ＭＳ Ｐゴシック" charset="-128"/>
                <a:cs typeface="Arial" panose="020B0604020202020204" pitchFamily="34" charset="0"/>
              </a:rPr>
              <a:t>CARLA simulator</a:t>
            </a:r>
            <a:endParaRPr lang="en-US" sz="900" dirty="0">
              <a:latin typeface="Arial" panose="020B0604020202020204" pitchFamily="34" charset="0"/>
              <a:cs typeface="Arial" panose="020B0604020202020204" pitchFamily="34" charset="0"/>
            </a:endParaRPr>
          </a:p>
        </p:txBody>
      </p:sp>
      <p:sp>
        <p:nvSpPr>
          <p:cNvPr id="47" name="TextBox 46"/>
          <p:cNvSpPr txBox="1"/>
          <p:nvPr/>
        </p:nvSpPr>
        <p:spPr>
          <a:xfrm>
            <a:off x="5004048" y="6557282"/>
            <a:ext cx="403244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a:t>
            </a:r>
            <a:r>
              <a:rPr lang="en-US" sz="1000" dirty="0">
                <a:latin typeface="Arial" panose="020B0604020202020204" pitchFamily="34" charset="0"/>
                <a:ea typeface="メイリオ" panose="020B0604030504040204" pitchFamily="50" charset="-128"/>
                <a:cs typeface="Arial" panose="020B0604020202020204" pitchFamily="34" charset="0"/>
                <a:hlinkClick r:id="rId5"/>
              </a:rPr>
              <a:t>https://</a:t>
            </a:r>
            <a:r>
              <a:rPr lang="en-US" sz="1000" dirty="0" smtClean="0">
                <a:latin typeface="Arial" panose="020B0604020202020204" pitchFamily="34" charset="0"/>
                <a:ea typeface="メイリオ" panose="020B0604030504040204" pitchFamily="50" charset="-128"/>
                <a:cs typeface="Arial" panose="020B0604020202020204" pitchFamily="34" charset="0"/>
                <a:hlinkClick r:id="rId5"/>
              </a:rPr>
              <a:t>carla.readthedocs.io/en/latest/start_introduction</a:t>
            </a:r>
            <a:endParaRPr lang="en-US" sz="1000" dirty="0">
              <a:latin typeface="Arial" panose="020B0604020202020204" pitchFamily="34" charset="0"/>
              <a:ea typeface="メイリオ" panose="020B0604030504040204" pitchFamily="50" charset="-128"/>
              <a:cs typeface="Arial" panose="020B0604020202020204" pitchFamily="34" charset="0"/>
            </a:endParaRPr>
          </a:p>
        </p:txBody>
      </p:sp>
      <p:grpSp>
        <p:nvGrpSpPr>
          <p:cNvPr id="11" name="Group 10"/>
          <p:cNvGrpSpPr/>
          <p:nvPr/>
        </p:nvGrpSpPr>
        <p:grpSpPr>
          <a:xfrm>
            <a:off x="674820" y="3150616"/>
            <a:ext cx="2826560" cy="2648268"/>
            <a:chOff x="674820" y="3150616"/>
            <a:chExt cx="2826560" cy="2648268"/>
          </a:xfrm>
        </p:grpSpPr>
        <p:grpSp>
          <p:nvGrpSpPr>
            <p:cNvPr id="64" name="Group 63"/>
            <p:cNvGrpSpPr/>
            <p:nvPr/>
          </p:nvGrpSpPr>
          <p:grpSpPr>
            <a:xfrm>
              <a:off x="674820" y="3150616"/>
              <a:ext cx="2826560" cy="2648268"/>
              <a:chOff x="1403648" y="2868964"/>
              <a:chExt cx="3432251" cy="3109188"/>
            </a:xfrm>
          </p:grpSpPr>
          <p:sp>
            <p:nvSpPr>
              <p:cNvPr id="62" name="Rectangle 61"/>
              <p:cNvSpPr/>
              <p:nvPr/>
            </p:nvSpPr>
            <p:spPr bwMode="auto">
              <a:xfrm>
                <a:off x="3203848" y="4453140"/>
                <a:ext cx="1632051" cy="1525012"/>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57" name="Picture 56"/>
              <p:cNvPicPr>
                <a:picLocks noChangeAspect="1"/>
              </p:cNvPicPr>
              <p:nvPr/>
            </p:nvPicPr>
            <p:blipFill>
              <a:blip r:embed="rId6"/>
              <a:stretch>
                <a:fillRect/>
              </a:stretch>
            </p:blipFill>
            <p:spPr>
              <a:xfrm>
                <a:off x="3128803" y="4908532"/>
                <a:ext cx="1615512" cy="926074"/>
              </a:xfrm>
              <a:prstGeom prst="rect">
                <a:avLst/>
              </a:prstGeom>
            </p:spPr>
          </p:pic>
          <p:sp>
            <p:nvSpPr>
              <p:cNvPr id="58" name="Rectangle 57"/>
              <p:cNvSpPr/>
              <p:nvPr/>
            </p:nvSpPr>
            <p:spPr>
              <a:xfrm>
                <a:off x="3200810" y="4501123"/>
                <a:ext cx="1233029" cy="261610"/>
              </a:xfrm>
              <a:prstGeom prst="rect">
                <a:avLst/>
              </a:prstGeom>
            </p:spPr>
            <p:txBody>
              <a:bodyPr wrap="none">
                <a:spAutoFit/>
              </a:bodyPr>
              <a:lstStyle/>
              <a:p>
                <a:r>
                  <a:rPr lang="en-US" sz="1100" b="1" u="sng" dirty="0" smtClean="0">
                    <a:latin typeface="Arial" panose="020B0604020202020204" pitchFamily="34" charset="0"/>
                    <a:ea typeface="ＭＳ Ｐゴシック" charset="-128"/>
                    <a:cs typeface="Arial" panose="020B0604020202020204" pitchFamily="34" charset="0"/>
                  </a:rPr>
                  <a:t>Traffic scenario</a:t>
                </a:r>
                <a:endParaRPr lang="en-US" sz="1100" b="1" u="sng" dirty="0"/>
              </a:p>
            </p:txBody>
          </p:sp>
          <p:sp>
            <p:nvSpPr>
              <p:cNvPr id="60" name="Rectangular Callout 59"/>
              <p:cNvSpPr/>
              <p:nvPr/>
            </p:nvSpPr>
            <p:spPr bwMode="auto">
              <a:xfrm>
                <a:off x="1403648" y="2868964"/>
                <a:ext cx="1800200" cy="3109188"/>
              </a:xfrm>
              <a:prstGeom prst="wedgeRectCallout">
                <a:avLst>
                  <a:gd name="adj1" fmla="val 170596"/>
                  <a:gd name="adj2" fmla="val -5622"/>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50" name="Rectangle 49"/>
              <p:cNvSpPr/>
              <p:nvPr/>
            </p:nvSpPr>
            <p:spPr>
              <a:xfrm>
                <a:off x="1851462" y="4453140"/>
                <a:ext cx="663964" cy="261610"/>
              </a:xfrm>
              <a:prstGeom prst="rect">
                <a:avLst/>
              </a:prstGeom>
            </p:spPr>
            <p:txBody>
              <a:bodyPr wrap="none">
                <a:spAutoFit/>
              </a:bodyPr>
              <a:lstStyle/>
              <a:p>
                <a:r>
                  <a:rPr lang="en-US" altLang="ja-JP" sz="1100" b="1" u="sng" dirty="0" smtClean="0">
                    <a:latin typeface="Arial" panose="020B0604020202020204" pitchFamily="34" charset="0"/>
                    <a:ea typeface="ＭＳ Ｐゴシック" charset="-128"/>
                    <a:cs typeface="Arial" panose="020B0604020202020204" pitchFamily="34" charset="0"/>
                  </a:rPr>
                  <a:t>Sensor</a:t>
                </a:r>
                <a:endParaRPr lang="en-US" sz="1100" b="1" u="sng" dirty="0"/>
              </a:p>
            </p:txBody>
          </p:sp>
          <p:pic>
            <p:nvPicPr>
              <p:cNvPr id="51" name="Picture 50"/>
              <p:cNvPicPr>
                <a:picLocks noChangeAspect="1"/>
              </p:cNvPicPr>
              <p:nvPr/>
            </p:nvPicPr>
            <p:blipFill>
              <a:blip r:embed="rId7"/>
              <a:stretch>
                <a:fillRect/>
              </a:stretch>
            </p:blipFill>
            <p:spPr>
              <a:xfrm>
                <a:off x="1626644" y="3246137"/>
                <a:ext cx="1224882" cy="1134739"/>
              </a:xfrm>
              <a:prstGeom prst="rect">
                <a:avLst/>
              </a:prstGeom>
            </p:spPr>
          </p:pic>
          <p:sp>
            <p:nvSpPr>
              <p:cNvPr id="53" name="Rectangle 52"/>
              <p:cNvSpPr/>
              <p:nvPr/>
            </p:nvSpPr>
            <p:spPr>
              <a:xfrm>
                <a:off x="1486343" y="2921227"/>
                <a:ext cx="1241045" cy="261610"/>
              </a:xfrm>
              <a:prstGeom prst="rect">
                <a:avLst/>
              </a:prstGeom>
            </p:spPr>
            <p:txBody>
              <a:bodyPr wrap="none">
                <a:spAutoFit/>
              </a:bodyPr>
              <a:lstStyle/>
              <a:p>
                <a:r>
                  <a:rPr lang="en-US" altLang="ja-JP" sz="1100" b="1" u="sng" dirty="0" smtClean="0">
                    <a:latin typeface="Arial" panose="020B0604020202020204" pitchFamily="34" charset="0"/>
                    <a:ea typeface="ＭＳ Ｐゴシック" charset="-128"/>
                    <a:cs typeface="Arial" panose="020B0604020202020204" pitchFamily="34" charset="0"/>
                  </a:rPr>
                  <a:t>Traffic manager</a:t>
                </a:r>
                <a:endParaRPr lang="en-US" sz="1100" b="1" u="sng" dirty="0"/>
              </a:p>
            </p:txBody>
          </p:sp>
          <p:sp>
            <p:nvSpPr>
              <p:cNvPr id="63" name="Rectangle 62"/>
              <p:cNvSpPr/>
              <p:nvPr/>
            </p:nvSpPr>
            <p:spPr bwMode="auto">
              <a:xfrm>
                <a:off x="3128803" y="4467576"/>
                <a:ext cx="144016" cy="1496140"/>
              </a:xfrm>
              <a:prstGeom prst="rect">
                <a:avLst/>
              </a:prstGeom>
              <a:ln w="12700">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grpSp>
        <p:pic>
          <p:nvPicPr>
            <p:cNvPr id="2" name="Picture 1"/>
            <p:cNvPicPr>
              <a:picLocks noChangeAspect="1"/>
            </p:cNvPicPr>
            <p:nvPr/>
          </p:nvPicPr>
          <p:blipFill>
            <a:blip r:embed="rId8"/>
            <a:stretch>
              <a:fillRect/>
            </a:stretch>
          </p:blipFill>
          <p:spPr>
            <a:xfrm>
              <a:off x="874653" y="4752228"/>
              <a:ext cx="276300" cy="322349"/>
            </a:xfrm>
            <a:prstGeom prst="rect">
              <a:avLst/>
            </a:prstGeom>
          </p:spPr>
        </p:pic>
        <p:pic>
          <p:nvPicPr>
            <p:cNvPr id="3" name="Picture 2"/>
            <p:cNvPicPr>
              <a:picLocks noChangeAspect="1"/>
            </p:cNvPicPr>
            <p:nvPr/>
          </p:nvPicPr>
          <p:blipFill>
            <a:blip r:embed="rId9"/>
            <a:stretch>
              <a:fillRect/>
            </a:stretch>
          </p:blipFill>
          <p:spPr>
            <a:xfrm>
              <a:off x="1560865" y="5127165"/>
              <a:ext cx="267179" cy="292931"/>
            </a:xfrm>
            <a:prstGeom prst="rect">
              <a:avLst/>
            </a:prstGeom>
          </p:spPr>
        </p:pic>
        <p:pic>
          <p:nvPicPr>
            <p:cNvPr id="4" name="Picture 3"/>
            <p:cNvPicPr>
              <a:picLocks noChangeAspect="1"/>
            </p:cNvPicPr>
            <p:nvPr/>
          </p:nvPicPr>
          <p:blipFill>
            <a:blip r:embed="rId10"/>
            <a:stretch>
              <a:fillRect/>
            </a:stretch>
          </p:blipFill>
          <p:spPr>
            <a:xfrm>
              <a:off x="902386" y="5127165"/>
              <a:ext cx="220833" cy="300333"/>
            </a:xfrm>
            <a:prstGeom prst="rect">
              <a:avLst/>
            </a:prstGeom>
          </p:spPr>
        </p:pic>
        <p:pic>
          <p:nvPicPr>
            <p:cNvPr id="6" name="Picture 5"/>
            <p:cNvPicPr>
              <a:picLocks noChangeAspect="1"/>
            </p:cNvPicPr>
            <p:nvPr/>
          </p:nvPicPr>
          <p:blipFill>
            <a:blip r:embed="rId11"/>
            <a:stretch>
              <a:fillRect/>
            </a:stretch>
          </p:blipFill>
          <p:spPr>
            <a:xfrm>
              <a:off x="1173154" y="5115393"/>
              <a:ext cx="311051" cy="304703"/>
            </a:xfrm>
            <a:prstGeom prst="rect">
              <a:avLst/>
            </a:prstGeom>
          </p:spPr>
        </p:pic>
        <p:pic>
          <p:nvPicPr>
            <p:cNvPr id="7" name="Picture 6"/>
            <p:cNvPicPr>
              <a:picLocks noChangeAspect="1"/>
            </p:cNvPicPr>
            <p:nvPr/>
          </p:nvPicPr>
          <p:blipFill>
            <a:blip r:embed="rId12"/>
            <a:stretch>
              <a:fillRect/>
            </a:stretch>
          </p:blipFill>
          <p:spPr>
            <a:xfrm>
              <a:off x="1150953" y="4768583"/>
              <a:ext cx="359540" cy="304475"/>
            </a:xfrm>
            <a:prstGeom prst="rect">
              <a:avLst/>
            </a:prstGeom>
          </p:spPr>
        </p:pic>
        <p:pic>
          <p:nvPicPr>
            <p:cNvPr id="10" name="Picture 9"/>
            <p:cNvPicPr>
              <a:picLocks noChangeAspect="1"/>
            </p:cNvPicPr>
            <p:nvPr/>
          </p:nvPicPr>
          <p:blipFill>
            <a:blip r:embed="rId13"/>
            <a:stretch>
              <a:fillRect/>
            </a:stretch>
          </p:blipFill>
          <p:spPr>
            <a:xfrm>
              <a:off x="1540384" y="4784737"/>
              <a:ext cx="367320" cy="292661"/>
            </a:xfrm>
            <a:prstGeom prst="rect">
              <a:avLst/>
            </a:prstGeom>
          </p:spPr>
        </p:pic>
      </p:gr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What </a:t>
            </a:r>
            <a:r>
              <a:rPr lang="en-US" i="1" kern="0" dirty="0">
                <a:latin typeface="Arial Black" panose="020B0A04020102020204" pitchFamily="34" charset="0"/>
              </a:rPr>
              <a:t>is </a:t>
            </a:r>
            <a:r>
              <a:rPr lang="en-US" i="1" kern="0" dirty="0" smtClean="0">
                <a:latin typeface="Arial Black" panose="020B0A04020102020204" pitchFamily="34" charset="0"/>
              </a:rPr>
              <a:t>CARLA?</a:t>
            </a:r>
            <a:endParaRPr lang="en-US" i="1" kern="0" dirty="0">
              <a:latin typeface="Arial Black" panose="020B0A04020102020204" pitchFamily="34" charset="0"/>
            </a:endParaRPr>
          </a:p>
          <a:p>
            <a:endParaRPr lang="en-US" i="1" kern="0" dirty="0">
              <a:latin typeface="Arial Black" panose="020B0A04020102020204" pitchFamily="34" charset="0"/>
            </a:endParaRPr>
          </a:p>
        </p:txBody>
      </p:sp>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306285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9512" y="930189"/>
            <a:ext cx="8607637" cy="338554"/>
          </a:xfrm>
          <a:prstGeom prst="rect">
            <a:avLst/>
          </a:prstGeom>
          <a:noFill/>
        </p:spPr>
        <p:txBody>
          <a:bodyPr wrap="square" rtlCol="0">
            <a:spAutoFit/>
          </a:bodyPr>
          <a:lstStyle/>
          <a:p>
            <a:pPr marL="285750" indent="-285750" algn="thaiDist">
              <a:buFont typeface="Wingdings" panose="05000000000000000000" pitchFamily="2" charset="2"/>
              <a:buChar char="q"/>
            </a:pPr>
            <a:r>
              <a:rPr lang="en-US" sz="1600" b="1" u="sng" dirty="0" smtClean="0">
                <a:latin typeface="Arial" panose="020B0604020202020204" pitchFamily="34" charset="0"/>
                <a:cs typeface="Arial" panose="020B0604020202020204" pitchFamily="34" charset="0"/>
              </a:rPr>
              <a:t>CARLA Workshop &amp; Autonomous Driving </a:t>
            </a:r>
            <a:r>
              <a:rPr lang="en-US" sz="1600" b="1" u="sng" dirty="0">
                <a:latin typeface="Arial" panose="020B0604020202020204" pitchFamily="34" charset="0"/>
                <a:cs typeface="Arial" panose="020B0604020202020204" pitchFamily="34" charset="0"/>
              </a:rPr>
              <a:t>C</a:t>
            </a:r>
            <a:r>
              <a:rPr lang="en-US" sz="1600" b="1" u="sng" dirty="0" smtClean="0">
                <a:latin typeface="Arial" panose="020B0604020202020204" pitchFamily="34" charset="0"/>
                <a:cs typeface="Arial" panose="020B0604020202020204" pitchFamily="34" charset="0"/>
              </a:rPr>
              <a:t>ontest </a:t>
            </a:r>
          </a:p>
        </p:txBody>
      </p:sp>
      <p:sp>
        <p:nvSpPr>
          <p:cNvPr id="28" name="Trapezoid 71"/>
          <p:cNvSpPr/>
          <p:nvPr/>
        </p:nvSpPr>
        <p:spPr bwMode="auto">
          <a:xfrm>
            <a:off x="5047357" y="2225644"/>
            <a:ext cx="2695272" cy="903421"/>
          </a:xfrm>
          <a:custGeom>
            <a:avLst/>
            <a:gdLst>
              <a:gd name="connsiteX0" fmla="*/ 0 w 2290814"/>
              <a:gd name="connsiteY0" fmla="*/ 935722 h 935722"/>
              <a:gd name="connsiteX1" fmla="*/ 877127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290814"/>
              <a:gd name="connsiteY0" fmla="*/ 935722 h 935722"/>
              <a:gd name="connsiteX1" fmla="*/ 1094004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894552"/>
              <a:gd name="connsiteY0" fmla="*/ 1093983 h 1093983"/>
              <a:gd name="connsiteX1" fmla="*/ 1697742 w 2894552"/>
              <a:gd name="connsiteY1" fmla="*/ 0 h 1093983"/>
              <a:gd name="connsiteX2" fmla="*/ 2017425 w 2894552"/>
              <a:gd name="connsiteY2" fmla="*/ 0 h 1093983"/>
              <a:gd name="connsiteX3" fmla="*/ 2894552 w 2894552"/>
              <a:gd name="connsiteY3" fmla="*/ 935722 h 1093983"/>
              <a:gd name="connsiteX4" fmla="*/ 0 w 2894552"/>
              <a:gd name="connsiteY4" fmla="*/ 1093983 h 1093983"/>
              <a:gd name="connsiteX0" fmla="*/ 0 w 2876967"/>
              <a:gd name="connsiteY0" fmla="*/ 1099844 h 1099844"/>
              <a:gd name="connsiteX1" fmla="*/ 1680157 w 2876967"/>
              <a:gd name="connsiteY1" fmla="*/ 0 h 1099844"/>
              <a:gd name="connsiteX2" fmla="*/ 1999840 w 2876967"/>
              <a:gd name="connsiteY2" fmla="*/ 0 h 1099844"/>
              <a:gd name="connsiteX3" fmla="*/ 2876967 w 2876967"/>
              <a:gd name="connsiteY3" fmla="*/ 935722 h 1099844"/>
              <a:gd name="connsiteX4" fmla="*/ 0 w 2876967"/>
              <a:gd name="connsiteY4" fmla="*/ 1099844 h 1099844"/>
              <a:gd name="connsiteX0" fmla="*/ 0 w 2331844"/>
              <a:gd name="connsiteY0" fmla="*/ 1099844 h 1135014"/>
              <a:gd name="connsiteX1" fmla="*/ 1680157 w 2331844"/>
              <a:gd name="connsiteY1" fmla="*/ 0 h 1135014"/>
              <a:gd name="connsiteX2" fmla="*/ 1999840 w 2331844"/>
              <a:gd name="connsiteY2" fmla="*/ 0 h 1135014"/>
              <a:gd name="connsiteX3" fmla="*/ 2331844 w 2331844"/>
              <a:gd name="connsiteY3" fmla="*/ 1135014 h 1135014"/>
              <a:gd name="connsiteX4" fmla="*/ 0 w 2331844"/>
              <a:gd name="connsiteY4" fmla="*/ 1099844 h 1135014"/>
              <a:gd name="connsiteX0" fmla="*/ 0 w 2308398"/>
              <a:gd name="connsiteY0" fmla="*/ 1099844 h 1135014"/>
              <a:gd name="connsiteX1" fmla="*/ 1680157 w 2308398"/>
              <a:gd name="connsiteY1" fmla="*/ 0 h 1135014"/>
              <a:gd name="connsiteX2" fmla="*/ 1999840 w 2308398"/>
              <a:gd name="connsiteY2" fmla="*/ 0 h 1135014"/>
              <a:gd name="connsiteX3" fmla="*/ 2308398 w 2308398"/>
              <a:gd name="connsiteY3" fmla="*/ 1135014 h 1135014"/>
              <a:gd name="connsiteX4" fmla="*/ 0 w 2308398"/>
              <a:gd name="connsiteY4" fmla="*/ 1099844 h 1135014"/>
              <a:gd name="connsiteX0" fmla="*/ 0 w 2308398"/>
              <a:gd name="connsiteY0" fmla="*/ 1140874 h 1176044"/>
              <a:gd name="connsiteX1" fmla="*/ 1686019 w 2308398"/>
              <a:gd name="connsiteY1" fmla="*/ 0 h 1176044"/>
              <a:gd name="connsiteX2" fmla="*/ 1999840 w 2308398"/>
              <a:gd name="connsiteY2" fmla="*/ 41030 h 1176044"/>
              <a:gd name="connsiteX3" fmla="*/ 2308398 w 2308398"/>
              <a:gd name="connsiteY3" fmla="*/ 1176044 h 1176044"/>
              <a:gd name="connsiteX4" fmla="*/ 0 w 2308398"/>
              <a:gd name="connsiteY4" fmla="*/ 1140874 h 1176044"/>
              <a:gd name="connsiteX0" fmla="*/ 0 w 2308398"/>
              <a:gd name="connsiteY0" fmla="*/ 1140874 h 1176044"/>
              <a:gd name="connsiteX1" fmla="*/ 1686019 w 2308398"/>
              <a:gd name="connsiteY1" fmla="*/ 0 h 1176044"/>
              <a:gd name="connsiteX2" fmla="*/ 2023287 w 2308398"/>
              <a:gd name="connsiteY2" fmla="*/ 11723 h 1176044"/>
              <a:gd name="connsiteX3" fmla="*/ 2308398 w 2308398"/>
              <a:gd name="connsiteY3" fmla="*/ 1176044 h 1176044"/>
              <a:gd name="connsiteX4" fmla="*/ 0 w 2308398"/>
              <a:gd name="connsiteY4" fmla="*/ 1140874 h 1176044"/>
              <a:gd name="connsiteX0" fmla="*/ 0 w 2537637"/>
              <a:gd name="connsiteY0" fmla="*/ 1140874 h 1176044"/>
              <a:gd name="connsiteX1" fmla="*/ 1686019 w 2537637"/>
              <a:gd name="connsiteY1" fmla="*/ 0 h 1176044"/>
              <a:gd name="connsiteX2" fmla="*/ 2537637 w 2537637"/>
              <a:gd name="connsiteY2" fmla="*/ 4898 h 1176044"/>
              <a:gd name="connsiteX3" fmla="*/ 2308398 w 2537637"/>
              <a:gd name="connsiteY3" fmla="*/ 1176044 h 1176044"/>
              <a:gd name="connsiteX4" fmla="*/ 0 w 2537637"/>
              <a:gd name="connsiteY4" fmla="*/ 1140874 h 1176044"/>
              <a:gd name="connsiteX0" fmla="*/ 0 w 2537637"/>
              <a:gd name="connsiteY0" fmla="*/ 1140874 h 1140874"/>
              <a:gd name="connsiteX1" fmla="*/ 1686019 w 2537637"/>
              <a:gd name="connsiteY1" fmla="*/ 0 h 1140874"/>
              <a:gd name="connsiteX2" fmla="*/ 2537637 w 2537637"/>
              <a:gd name="connsiteY2" fmla="*/ 4898 h 1140874"/>
              <a:gd name="connsiteX3" fmla="*/ 2143298 w 2537637"/>
              <a:gd name="connsiteY3" fmla="*/ 1128268 h 1140874"/>
              <a:gd name="connsiteX4" fmla="*/ 0 w 2537637"/>
              <a:gd name="connsiteY4" fmla="*/ 1140874 h 1140874"/>
              <a:gd name="connsiteX0" fmla="*/ 0 w 1832787"/>
              <a:gd name="connsiteY0" fmla="*/ 1127224 h 1128268"/>
              <a:gd name="connsiteX1" fmla="*/ 981169 w 1832787"/>
              <a:gd name="connsiteY1" fmla="*/ 0 h 1128268"/>
              <a:gd name="connsiteX2" fmla="*/ 1832787 w 1832787"/>
              <a:gd name="connsiteY2" fmla="*/ 4898 h 1128268"/>
              <a:gd name="connsiteX3" fmla="*/ 1438448 w 1832787"/>
              <a:gd name="connsiteY3" fmla="*/ 1128268 h 1128268"/>
              <a:gd name="connsiteX4" fmla="*/ 0 w 1832787"/>
              <a:gd name="connsiteY4" fmla="*/ 1127224 h 1128268"/>
              <a:gd name="connsiteX0" fmla="*/ 0 w 1999069"/>
              <a:gd name="connsiteY0" fmla="*/ 1127224 h 1127224"/>
              <a:gd name="connsiteX1" fmla="*/ 981169 w 1999069"/>
              <a:gd name="connsiteY1" fmla="*/ 0 h 1127224"/>
              <a:gd name="connsiteX2" fmla="*/ 1832787 w 1999069"/>
              <a:gd name="connsiteY2" fmla="*/ 4898 h 1127224"/>
              <a:gd name="connsiteX3" fmla="*/ 1999069 w 1999069"/>
              <a:gd name="connsiteY3" fmla="*/ 1120983 h 1127224"/>
              <a:gd name="connsiteX4" fmla="*/ 0 w 1999069"/>
              <a:gd name="connsiteY4" fmla="*/ 1127224 h 1127224"/>
              <a:gd name="connsiteX0" fmla="*/ 0 w 1559491"/>
              <a:gd name="connsiteY0" fmla="*/ 1149080 h 1149080"/>
              <a:gd name="connsiteX1" fmla="*/ 541591 w 1559491"/>
              <a:gd name="connsiteY1" fmla="*/ 0 h 1149080"/>
              <a:gd name="connsiteX2" fmla="*/ 1393209 w 1559491"/>
              <a:gd name="connsiteY2" fmla="*/ 4898 h 1149080"/>
              <a:gd name="connsiteX3" fmla="*/ 1559491 w 1559491"/>
              <a:gd name="connsiteY3" fmla="*/ 1120983 h 1149080"/>
              <a:gd name="connsiteX4" fmla="*/ 0 w 1559491"/>
              <a:gd name="connsiteY4" fmla="*/ 1149080 h 1149080"/>
              <a:gd name="connsiteX0" fmla="*/ 0 w 1616827"/>
              <a:gd name="connsiteY0" fmla="*/ 1170936 h 1170936"/>
              <a:gd name="connsiteX1" fmla="*/ 598927 w 1616827"/>
              <a:gd name="connsiteY1" fmla="*/ 0 h 1170936"/>
              <a:gd name="connsiteX2" fmla="*/ 1450545 w 1616827"/>
              <a:gd name="connsiteY2" fmla="*/ 4898 h 1170936"/>
              <a:gd name="connsiteX3" fmla="*/ 1616827 w 1616827"/>
              <a:gd name="connsiteY3" fmla="*/ 1120983 h 1170936"/>
              <a:gd name="connsiteX4" fmla="*/ 0 w 1616827"/>
              <a:gd name="connsiteY4" fmla="*/ 1170936 h 1170936"/>
              <a:gd name="connsiteX0" fmla="*/ 0 w 1667793"/>
              <a:gd name="connsiteY0" fmla="*/ 1170936 h 1170936"/>
              <a:gd name="connsiteX1" fmla="*/ 598927 w 1667793"/>
              <a:gd name="connsiteY1" fmla="*/ 0 h 1170936"/>
              <a:gd name="connsiteX2" fmla="*/ 1450545 w 1667793"/>
              <a:gd name="connsiteY2" fmla="*/ 4898 h 1170936"/>
              <a:gd name="connsiteX3" fmla="*/ 1667793 w 1667793"/>
              <a:gd name="connsiteY3" fmla="*/ 1164694 h 1170936"/>
              <a:gd name="connsiteX4" fmla="*/ 0 w 1667793"/>
              <a:gd name="connsiteY4" fmla="*/ 1170936 h 1170936"/>
              <a:gd name="connsiteX0" fmla="*/ 0 w 1667793"/>
              <a:gd name="connsiteY0" fmla="*/ 1173323 h 1173323"/>
              <a:gd name="connsiteX1" fmla="*/ 598927 w 1667793"/>
              <a:gd name="connsiteY1" fmla="*/ 2387 h 1173323"/>
              <a:gd name="connsiteX2" fmla="*/ 1463287 w 1667793"/>
              <a:gd name="connsiteY2" fmla="*/ 0 h 1173323"/>
              <a:gd name="connsiteX3" fmla="*/ 1667793 w 1667793"/>
              <a:gd name="connsiteY3" fmla="*/ 1167081 h 1173323"/>
              <a:gd name="connsiteX4" fmla="*/ 0 w 1667793"/>
              <a:gd name="connsiteY4" fmla="*/ 1173323 h 1173323"/>
              <a:gd name="connsiteX0" fmla="*/ 0 w 2081888"/>
              <a:gd name="connsiteY0" fmla="*/ 1173323 h 1173323"/>
              <a:gd name="connsiteX1" fmla="*/ 598927 w 2081888"/>
              <a:gd name="connsiteY1" fmla="*/ 2387 h 1173323"/>
              <a:gd name="connsiteX2" fmla="*/ 1463287 w 2081888"/>
              <a:gd name="connsiteY2" fmla="*/ 0 h 1173323"/>
              <a:gd name="connsiteX3" fmla="*/ 2081888 w 2081888"/>
              <a:gd name="connsiteY3" fmla="*/ 1065088 h 1173323"/>
              <a:gd name="connsiteX4" fmla="*/ 0 w 2081888"/>
              <a:gd name="connsiteY4" fmla="*/ 1173323 h 1173323"/>
              <a:gd name="connsiteX0" fmla="*/ 101849 w 1482961"/>
              <a:gd name="connsiteY0" fmla="*/ 1071331 h 1071331"/>
              <a:gd name="connsiteX1" fmla="*/ 0 w 1482961"/>
              <a:gd name="connsiteY1" fmla="*/ 2387 h 1071331"/>
              <a:gd name="connsiteX2" fmla="*/ 864360 w 1482961"/>
              <a:gd name="connsiteY2" fmla="*/ 0 h 1071331"/>
              <a:gd name="connsiteX3" fmla="*/ 1482961 w 1482961"/>
              <a:gd name="connsiteY3" fmla="*/ 1065088 h 1071331"/>
              <a:gd name="connsiteX4" fmla="*/ 101849 w 1482961"/>
              <a:gd name="connsiteY4" fmla="*/ 1071331 h 1071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961" h="1071331">
                <a:moveTo>
                  <a:pt x="101849" y="1071331"/>
                </a:moveTo>
                <a:lnTo>
                  <a:pt x="0" y="2387"/>
                </a:lnTo>
                <a:lnTo>
                  <a:pt x="864360" y="0"/>
                </a:lnTo>
                <a:lnTo>
                  <a:pt x="1482961" y="1065088"/>
                </a:lnTo>
                <a:lnTo>
                  <a:pt x="101849" y="1071331"/>
                </a:lnTo>
                <a:close/>
              </a:path>
            </a:pathLst>
          </a:custGeom>
          <a:solidFill>
            <a:schemeClr val="accent3">
              <a:lumMod val="40000"/>
              <a:lumOff val="60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30" name="Trapezoid 71"/>
          <p:cNvSpPr/>
          <p:nvPr/>
        </p:nvSpPr>
        <p:spPr bwMode="auto">
          <a:xfrm>
            <a:off x="2987824" y="2199243"/>
            <a:ext cx="1662636" cy="1001158"/>
          </a:xfrm>
          <a:custGeom>
            <a:avLst/>
            <a:gdLst>
              <a:gd name="connsiteX0" fmla="*/ 0 w 2290814"/>
              <a:gd name="connsiteY0" fmla="*/ 935722 h 935722"/>
              <a:gd name="connsiteX1" fmla="*/ 877127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290814"/>
              <a:gd name="connsiteY0" fmla="*/ 935722 h 935722"/>
              <a:gd name="connsiteX1" fmla="*/ 1094004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894552"/>
              <a:gd name="connsiteY0" fmla="*/ 1093983 h 1093983"/>
              <a:gd name="connsiteX1" fmla="*/ 1697742 w 2894552"/>
              <a:gd name="connsiteY1" fmla="*/ 0 h 1093983"/>
              <a:gd name="connsiteX2" fmla="*/ 2017425 w 2894552"/>
              <a:gd name="connsiteY2" fmla="*/ 0 h 1093983"/>
              <a:gd name="connsiteX3" fmla="*/ 2894552 w 2894552"/>
              <a:gd name="connsiteY3" fmla="*/ 935722 h 1093983"/>
              <a:gd name="connsiteX4" fmla="*/ 0 w 2894552"/>
              <a:gd name="connsiteY4" fmla="*/ 1093983 h 1093983"/>
              <a:gd name="connsiteX0" fmla="*/ 0 w 2876967"/>
              <a:gd name="connsiteY0" fmla="*/ 1099844 h 1099844"/>
              <a:gd name="connsiteX1" fmla="*/ 1680157 w 2876967"/>
              <a:gd name="connsiteY1" fmla="*/ 0 h 1099844"/>
              <a:gd name="connsiteX2" fmla="*/ 1999840 w 2876967"/>
              <a:gd name="connsiteY2" fmla="*/ 0 h 1099844"/>
              <a:gd name="connsiteX3" fmla="*/ 2876967 w 2876967"/>
              <a:gd name="connsiteY3" fmla="*/ 935722 h 1099844"/>
              <a:gd name="connsiteX4" fmla="*/ 0 w 2876967"/>
              <a:gd name="connsiteY4" fmla="*/ 1099844 h 1099844"/>
              <a:gd name="connsiteX0" fmla="*/ 0 w 2331844"/>
              <a:gd name="connsiteY0" fmla="*/ 1099844 h 1135014"/>
              <a:gd name="connsiteX1" fmla="*/ 1680157 w 2331844"/>
              <a:gd name="connsiteY1" fmla="*/ 0 h 1135014"/>
              <a:gd name="connsiteX2" fmla="*/ 1999840 w 2331844"/>
              <a:gd name="connsiteY2" fmla="*/ 0 h 1135014"/>
              <a:gd name="connsiteX3" fmla="*/ 2331844 w 2331844"/>
              <a:gd name="connsiteY3" fmla="*/ 1135014 h 1135014"/>
              <a:gd name="connsiteX4" fmla="*/ 0 w 2331844"/>
              <a:gd name="connsiteY4" fmla="*/ 1099844 h 1135014"/>
              <a:gd name="connsiteX0" fmla="*/ 0 w 2308398"/>
              <a:gd name="connsiteY0" fmla="*/ 1099844 h 1135014"/>
              <a:gd name="connsiteX1" fmla="*/ 1680157 w 2308398"/>
              <a:gd name="connsiteY1" fmla="*/ 0 h 1135014"/>
              <a:gd name="connsiteX2" fmla="*/ 1999840 w 2308398"/>
              <a:gd name="connsiteY2" fmla="*/ 0 h 1135014"/>
              <a:gd name="connsiteX3" fmla="*/ 2308398 w 2308398"/>
              <a:gd name="connsiteY3" fmla="*/ 1135014 h 1135014"/>
              <a:gd name="connsiteX4" fmla="*/ 0 w 2308398"/>
              <a:gd name="connsiteY4" fmla="*/ 1099844 h 1135014"/>
              <a:gd name="connsiteX0" fmla="*/ 0 w 2308398"/>
              <a:gd name="connsiteY0" fmla="*/ 1140874 h 1176044"/>
              <a:gd name="connsiteX1" fmla="*/ 1686019 w 2308398"/>
              <a:gd name="connsiteY1" fmla="*/ 0 h 1176044"/>
              <a:gd name="connsiteX2" fmla="*/ 1999840 w 2308398"/>
              <a:gd name="connsiteY2" fmla="*/ 41030 h 1176044"/>
              <a:gd name="connsiteX3" fmla="*/ 2308398 w 2308398"/>
              <a:gd name="connsiteY3" fmla="*/ 1176044 h 1176044"/>
              <a:gd name="connsiteX4" fmla="*/ 0 w 2308398"/>
              <a:gd name="connsiteY4" fmla="*/ 1140874 h 1176044"/>
              <a:gd name="connsiteX0" fmla="*/ 0 w 2308398"/>
              <a:gd name="connsiteY0" fmla="*/ 1140874 h 1176044"/>
              <a:gd name="connsiteX1" fmla="*/ 1686019 w 2308398"/>
              <a:gd name="connsiteY1" fmla="*/ 0 h 1176044"/>
              <a:gd name="connsiteX2" fmla="*/ 2023287 w 2308398"/>
              <a:gd name="connsiteY2" fmla="*/ 11723 h 1176044"/>
              <a:gd name="connsiteX3" fmla="*/ 2308398 w 2308398"/>
              <a:gd name="connsiteY3" fmla="*/ 1176044 h 1176044"/>
              <a:gd name="connsiteX4" fmla="*/ 0 w 2308398"/>
              <a:gd name="connsiteY4" fmla="*/ 1140874 h 1176044"/>
              <a:gd name="connsiteX0" fmla="*/ 0 w 2537637"/>
              <a:gd name="connsiteY0" fmla="*/ 1140874 h 1176044"/>
              <a:gd name="connsiteX1" fmla="*/ 1686019 w 2537637"/>
              <a:gd name="connsiteY1" fmla="*/ 0 h 1176044"/>
              <a:gd name="connsiteX2" fmla="*/ 2537637 w 2537637"/>
              <a:gd name="connsiteY2" fmla="*/ 4898 h 1176044"/>
              <a:gd name="connsiteX3" fmla="*/ 2308398 w 2537637"/>
              <a:gd name="connsiteY3" fmla="*/ 1176044 h 1176044"/>
              <a:gd name="connsiteX4" fmla="*/ 0 w 2537637"/>
              <a:gd name="connsiteY4" fmla="*/ 1140874 h 1176044"/>
              <a:gd name="connsiteX0" fmla="*/ 0 w 2537637"/>
              <a:gd name="connsiteY0" fmla="*/ 1140874 h 1140874"/>
              <a:gd name="connsiteX1" fmla="*/ 1686019 w 2537637"/>
              <a:gd name="connsiteY1" fmla="*/ 0 h 1140874"/>
              <a:gd name="connsiteX2" fmla="*/ 2537637 w 2537637"/>
              <a:gd name="connsiteY2" fmla="*/ 4898 h 1140874"/>
              <a:gd name="connsiteX3" fmla="*/ 2143298 w 2537637"/>
              <a:gd name="connsiteY3" fmla="*/ 1128268 h 1140874"/>
              <a:gd name="connsiteX4" fmla="*/ 0 w 2537637"/>
              <a:gd name="connsiteY4" fmla="*/ 1140874 h 1140874"/>
              <a:gd name="connsiteX0" fmla="*/ 0 w 1832787"/>
              <a:gd name="connsiteY0" fmla="*/ 1127224 h 1128268"/>
              <a:gd name="connsiteX1" fmla="*/ 981169 w 1832787"/>
              <a:gd name="connsiteY1" fmla="*/ 0 h 1128268"/>
              <a:gd name="connsiteX2" fmla="*/ 1832787 w 1832787"/>
              <a:gd name="connsiteY2" fmla="*/ 4898 h 1128268"/>
              <a:gd name="connsiteX3" fmla="*/ 1438448 w 1832787"/>
              <a:gd name="connsiteY3" fmla="*/ 1128268 h 1128268"/>
              <a:gd name="connsiteX4" fmla="*/ 0 w 1832787"/>
              <a:gd name="connsiteY4" fmla="*/ 1127224 h 1128268"/>
              <a:gd name="connsiteX0" fmla="*/ 0 w 1999069"/>
              <a:gd name="connsiteY0" fmla="*/ 1127224 h 1127224"/>
              <a:gd name="connsiteX1" fmla="*/ 981169 w 1999069"/>
              <a:gd name="connsiteY1" fmla="*/ 0 h 1127224"/>
              <a:gd name="connsiteX2" fmla="*/ 1832787 w 1999069"/>
              <a:gd name="connsiteY2" fmla="*/ 4898 h 1127224"/>
              <a:gd name="connsiteX3" fmla="*/ 1999069 w 1999069"/>
              <a:gd name="connsiteY3" fmla="*/ 1120983 h 1127224"/>
              <a:gd name="connsiteX4" fmla="*/ 0 w 1999069"/>
              <a:gd name="connsiteY4" fmla="*/ 1127224 h 1127224"/>
              <a:gd name="connsiteX0" fmla="*/ 0 w 1559491"/>
              <a:gd name="connsiteY0" fmla="*/ 1149080 h 1149080"/>
              <a:gd name="connsiteX1" fmla="*/ 541591 w 1559491"/>
              <a:gd name="connsiteY1" fmla="*/ 0 h 1149080"/>
              <a:gd name="connsiteX2" fmla="*/ 1393209 w 1559491"/>
              <a:gd name="connsiteY2" fmla="*/ 4898 h 1149080"/>
              <a:gd name="connsiteX3" fmla="*/ 1559491 w 1559491"/>
              <a:gd name="connsiteY3" fmla="*/ 1120983 h 1149080"/>
              <a:gd name="connsiteX4" fmla="*/ 0 w 1559491"/>
              <a:gd name="connsiteY4" fmla="*/ 1149080 h 1149080"/>
              <a:gd name="connsiteX0" fmla="*/ 0 w 1616827"/>
              <a:gd name="connsiteY0" fmla="*/ 1170936 h 1170936"/>
              <a:gd name="connsiteX1" fmla="*/ 598927 w 1616827"/>
              <a:gd name="connsiteY1" fmla="*/ 0 h 1170936"/>
              <a:gd name="connsiteX2" fmla="*/ 1450545 w 1616827"/>
              <a:gd name="connsiteY2" fmla="*/ 4898 h 1170936"/>
              <a:gd name="connsiteX3" fmla="*/ 1616827 w 1616827"/>
              <a:gd name="connsiteY3" fmla="*/ 1120983 h 1170936"/>
              <a:gd name="connsiteX4" fmla="*/ 0 w 1616827"/>
              <a:gd name="connsiteY4" fmla="*/ 1170936 h 1170936"/>
              <a:gd name="connsiteX0" fmla="*/ 0 w 1667793"/>
              <a:gd name="connsiteY0" fmla="*/ 1170936 h 1170936"/>
              <a:gd name="connsiteX1" fmla="*/ 598927 w 1667793"/>
              <a:gd name="connsiteY1" fmla="*/ 0 h 1170936"/>
              <a:gd name="connsiteX2" fmla="*/ 1450545 w 1667793"/>
              <a:gd name="connsiteY2" fmla="*/ 4898 h 1170936"/>
              <a:gd name="connsiteX3" fmla="*/ 1667793 w 1667793"/>
              <a:gd name="connsiteY3" fmla="*/ 1164694 h 1170936"/>
              <a:gd name="connsiteX4" fmla="*/ 0 w 1667793"/>
              <a:gd name="connsiteY4" fmla="*/ 1170936 h 1170936"/>
              <a:gd name="connsiteX0" fmla="*/ 0 w 1667793"/>
              <a:gd name="connsiteY0" fmla="*/ 1173323 h 1173323"/>
              <a:gd name="connsiteX1" fmla="*/ 598927 w 1667793"/>
              <a:gd name="connsiteY1" fmla="*/ 2387 h 1173323"/>
              <a:gd name="connsiteX2" fmla="*/ 1463287 w 1667793"/>
              <a:gd name="connsiteY2" fmla="*/ 0 h 1173323"/>
              <a:gd name="connsiteX3" fmla="*/ 1667793 w 1667793"/>
              <a:gd name="connsiteY3" fmla="*/ 1167081 h 1173323"/>
              <a:gd name="connsiteX4" fmla="*/ 0 w 1667793"/>
              <a:gd name="connsiteY4" fmla="*/ 1173323 h 1173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7793" h="1173323">
                <a:moveTo>
                  <a:pt x="0" y="1173323"/>
                </a:moveTo>
                <a:lnTo>
                  <a:pt x="598927" y="2387"/>
                </a:lnTo>
                <a:lnTo>
                  <a:pt x="1463287" y="0"/>
                </a:lnTo>
                <a:lnTo>
                  <a:pt x="1667793" y="1167081"/>
                </a:lnTo>
                <a:lnTo>
                  <a:pt x="0" y="1173323"/>
                </a:lnTo>
                <a:close/>
              </a:path>
            </a:pathLst>
          </a:custGeom>
          <a:solidFill>
            <a:schemeClr val="accent3">
              <a:lumMod val="40000"/>
              <a:lumOff val="60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31" name="Trapezoid 71"/>
          <p:cNvSpPr/>
          <p:nvPr/>
        </p:nvSpPr>
        <p:spPr bwMode="auto">
          <a:xfrm>
            <a:off x="1135475" y="2217753"/>
            <a:ext cx="1826833" cy="983436"/>
          </a:xfrm>
          <a:custGeom>
            <a:avLst/>
            <a:gdLst>
              <a:gd name="connsiteX0" fmla="*/ 0 w 2290814"/>
              <a:gd name="connsiteY0" fmla="*/ 935722 h 935722"/>
              <a:gd name="connsiteX1" fmla="*/ 877127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290814"/>
              <a:gd name="connsiteY0" fmla="*/ 935722 h 935722"/>
              <a:gd name="connsiteX1" fmla="*/ 1094004 w 2290814"/>
              <a:gd name="connsiteY1" fmla="*/ 0 h 935722"/>
              <a:gd name="connsiteX2" fmla="*/ 1413687 w 2290814"/>
              <a:gd name="connsiteY2" fmla="*/ 0 h 935722"/>
              <a:gd name="connsiteX3" fmla="*/ 2290814 w 2290814"/>
              <a:gd name="connsiteY3" fmla="*/ 935722 h 935722"/>
              <a:gd name="connsiteX4" fmla="*/ 0 w 2290814"/>
              <a:gd name="connsiteY4" fmla="*/ 935722 h 935722"/>
              <a:gd name="connsiteX0" fmla="*/ 0 w 2894552"/>
              <a:gd name="connsiteY0" fmla="*/ 1093983 h 1093983"/>
              <a:gd name="connsiteX1" fmla="*/ 1697742 w 2894552"/>
              <a:gd name="connsiteY1" fmla="*/ 0 h 1093983"/>
              <a:gd name="connsiteX2" fmla="*/ 2017425 w 2894552"/>
              <a:gd name="connsiteY2" fmla="*/ 0 h 1093983"/>
              <a:gd name="connsiteX3" fmla="*/ 2894552 w 2894552"/>
              <a:gd name="connsiteY3" fmla="*/ 935722 h 1093983"/>
              <a:gd name="connsiteX4" fmla="*/ 0 w 2894552"/>
              <a:gd name="connsiteY4" fmla="*/ 1093983 h 1093983"/>
              <a:gd name="connsiteX0" fmla="*/ 0 w 2876967"/>
              <a:gd name="connsiteY0" fmla="*/ 1099844 h 1099844"/>
              <a:gd name="connsiteX1" fmla="*/ 1680157 w 2876967"/>
              <a:gd name="connsiteY1" fmla="*/ 0 h 1099844"/>
              <a:gd name="connsiteX2" fmla="*/ 1999840 w 2876967"/>
              <a:gd name="connsiteY2" fmla="*/ 0 h 1099844"/>
              <a:gd name="connsiteX3" fmla="*/ 2876967 w 2876967"/>
              <a:gd name="connsiteY3" fmla="*/ 935722 h 1099844"/>
              <a:gd name="connsiteX4" fmla="*/ 0 w 2876967"/>
              <a:gd name="connsiteY4" fmla="*/ 1099844 h 1099844"/>
              <a:gd name="connsiteX0" fmla="*/ 0 w 2331844"/>
              <a:gd name="connsiteY0" fmla="*/ 1099844 h 1135014"/>
              <a:gd name="connsiteX1" fmla="*/ 1680157 w 2331844"/>
              <a:gd name="connsiteY1" fmla="*/ 0 h 1135014"/>
              <a:gd name="connsiteX2" fmla="*/ 1999840 w 2331844"/>
              <a:gd name="connsiteY2" fmla="*/ 0 h 1135014"/>
              <a:gd name="connsiteX3" fmla="*/ 2331844 w 2331844"/>
              <a:gd name="connsiteY3" fmla="*/ 1135014 h 1135014"/>
              <a:gd name="connsiteX4" fmla="*/ 0 w 2331844"/>
              <a:gd name="connsiteY4" fmla="*/ 1099844 h 1135014"/>
              <a:gd name="connsiteX0" fmla="*/ 0 w 2308398"/>
              <a:gd name="connsiteY0" fmla="*/ 1099844 h 1135014"/>
              <a:gd name="connsiteX1" fmla="*/ 1680157 w 2308398"/>
              <a:gd name="connsiteY1" fmla="*/ 0 h 1135014"/>
              <a:gd name="connsiteX2" fmla="*/ 1999840 w 2308398"/>
              <a:gd name="connsiteY2" fmla="*/ 0 h 1135014"/>
              <a:gd name="connsiteX3" fmla="*/ 2308398 w 2308398"/>
              <a:gd name="connsiteY3" fmla="*/ 1135014 h 1135014"/>
              <a:gd name="connsiteX4" fmla="*/ 0 w 2308398"/>
              <a:gd name="connsiteY4" fmla="*/ 1099844 h 1135014"/>
              <a:gd name="connsiteX0" fmla="*/ 0 w 2308398"/>
              <a:gd name="connsiteY0" fmla="*/ 1140874 h 1176044"/>
              <a:gd name="connsiteX1" fmla="*/ 1686019 w 2308398"/>
              <a:gd name="connsiteY1" fmla="*/ 0 h 1176044"/>
              <a:gd name="connsiteX2" fmla="*/ 1999840 w 2308398"/>
              <a:gd name="connsiteY2" fmla="*/ 41030 h 1176044"/>
              <a:gd name="connsiteX3" fmla="*/ 2308398 w 2308398"/>
              <a:gd name="connsiteY3" fmla="*/ 1176044 h 1176044"/>
              <a:gd name="connsiteX4" fmla="*/ 0 w 2308398"/>
              <a:gd name="connsiteY4" fmla="*/ 1140874 h 1176044"/>
              <a:gd name="connsiteX0" fmla="*/ 0 w 2308398"/>
              <a:gd name="connsiteY0" fmla="*/ 1140874 h 1176044"/>
              <a:gd name="connsiteX1" fmla="*/ 1686019 w 2308398"/>
              <a:gd name="connsiteY1" fmla="*/ 0 h 1176044"/>
              <a:gd name="connsiteX2" fmla="*/ 2023287 w 2308398"/>
              <a:gd name="connsiteY2" fmla="*/ 11723 h 1176044"/>
              <a:gd name="connsiteX3" fmla="*/ 2308398 w 2308398"/>
              <a:gd name="connsiteY3" fmla="*/ 1176044 h 1176044"/>
              <a:gd name="connsiteX4" fmla="*/ 0 w 2308398"/>
              <a:gd name="connsiteY4" fmla="*/ 1140874 h 1176044"/>
              <a:gd name="connsiteX0" fmla="*/ 0 w 2537637"/>
              <a:gd name="connsiteY0" fmla="*/ 1140874 h 1176044"/>
              <a:gd name="connsiteX1" fmla="*/ 1686019 w 2537637"/>
              <a:gd name="connsiteY1" fmla="*/ 0 h 1176044"/>
              <a:gd name="connsiteX2" fmla="*/ 2537637 w 2537637"/>
              <a:gd name="connsiteY2" fmla="*/ 4898 h 1176044"/>
              <a:gd name="connsiteX3" fmla="*/ 2308398 w 2537637"/>
              <a:gd name="connsiteY3" fmla="*/ 1176044 h 1176044"/>
              <a:gd name="connsiteX4" fmla="*/ 0 w 2537637"/>
              <a:gd name="connsiteY4" fmla="*/ 1140874 h 1176044"/>
              <a:gd name="connsiteX0" fmla="*/ 0 w 2537637"/>
              <a:gd name="connsiteY0" fmla="*/ 1140874 h 1140874"/>
              <a:gd name="connsiteX1" fmla="*/ 1686019 w 2537637"/>
              <a:gd name="connsiteY1" fmla="*/ 0 h 1140874"/>
              <a:gd name="connsiteX2" fmla="*/ 2537637 w 2537637"/>
              <a:gd name="connsiteY2" fmla="*/ 4898 h 1140874"/>
              <a:gd name="connsiteX3" fmla="*/ 2143298 w 2537637"/>
              <a:gd name="connsiteY3" fmla="*/ 1128268 h 1140874"/>
              <a:gd name="connsiteX4" fmla="*/ 0 w 2537637"/>
              <a:gd name="connsiteY4" fmla="*/ 1140874 h 1140874"/>
              <a:gd name="connsiteX0" fmla="*/ 0 w 1832787"/>
              <a:gd name="connsiteY0" fmla="*/ 1127224 h 1128268"/>
              <a:gd name="connsiteX1" fmla="*/ 981169 w 1832787"/>
              <a:gd name="connsiteY1" fmla="*/ 0 h 1128268"/>
              <a:gd name="connsiteX2" fmla="*/ 1832787 w 1832787"/>
              <a:gd name="connsiteY2" fmla="*/ 4898 h 1128268"/>
              <a:gd name="connsiteX3" fmla="*/ 1438448 w 1832787"/>
              <a:gd name="connsiteY3" fmla="*/ 1128268 h 1128268"/>
              <a:gd name="connsiteX4" fmla="*/ 0 w 1832787"/>
              <a:gd name="connsiteY4" fmla="*/ 1127224 h 112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787" h="1128268">
                <a:moveTo>
                  <a:pt x="0" y="1127224"/>
                </a:moveTo>
                <a:lnTo>
                  <a:pt x="981169" y="0"/>
                </a:lnTo>
                <a:lnTo>
                  <a:pt x="1832787" y="4898"/>
                </a:lnTo>
                <a:lnTo>
                  <a:pt x="1438448" y="1128268"/>
                </a:lnTo>
                <a:lnTo>
                  <a:pt x="0" y="1127224"/>
                </a:lnTo>
                <a:close/>
              </a:path>
            </a:pathLst>
          </a:custGeom>
          <a:solidFill>
            <a:schemeClr val="accent3">
              <a:lumMod val="40000"/>
              <a:lumOff val="60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4913" y="3194123"/>
            <a:ext cx="1598731" cy="1100562"/>
          </a:xfrm>
          <a:prstGeom prst="rect">
            <a:avLst/>
          </a:prstGeom>
        </p:spPr>
      </p:pic>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l="35038" t="17077" r="32675" b="28836"/>
          <a:stretch/>
        </p:blipFill>
        <p:spPr>
          <a:xfrm>
            <a:off x="6720630" y="3118648"/>
            <a:ext cx="1021999" cy="1146632"/>
          </a:xfrm>
          <a:prstGeom prst="rect">
            <a:avLst/>
          </a:prstGeom>
        </p:spPr>
      </p:pic>
      <p:sp>
        <p:nvSpPr>
          <p:cNvPr id="36" name="Rectangle 35"/>
          <p:cNvSpPr/>
          <p:nvPr/>
        </p:nvSpPr>
        <p:spPr bwMode="auto">
          <a:xfrm>
            <a:off x="612663" y="1491692"/>
            <a:ext cx="864096" cy="72008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tx1"/>
                </a:solidFill>
                <a:latin typeface="Arial" charset="0"/>
                <a:ea typeface="ＭＳ Ｐゴシック" charset="-128"/>
              </a:rPr>
              <a:t>Start</a:t>
            </a:r>
            <a:endParaRPr lang="en-US" sz="1400" dirty="0">
              <a:solidFill>
                <a:schemeClr val="tx1"/>
              </a:solidFill>
              <a:latin typeface="Arial" charset="0"/>
              <a:ea typeface="ＭＳ Ｐゴシック" charset="-128"/>
            </a:endParaRPr>
          </a:p>
        </p:txBody>
      </p:sp>
      <p:sp>
        <p:nvSpPr>
          <p:cNvPr id="37" name="Rectangle 36"/>
          <p:cNvSpPr/>
          <p:nvPr/>
        </p:nvSpPr>
        <p:spPr bwMode="auto">
          <a:xfrm>
            <a:off x="3571903" y="1491692"/>
            <a:ext cx="864096" cy="72008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tx1"/>
                </a:solidFill>
                <a:latin typeface="Arial" charset="0"/>
                <a:ea typeface="ＭＳ Ｐゴシック" charset="-128"/>
              </a:rPr>
              <a:t>Follow Route</a:t>
            </a:r>
            <a:endParaRPr lang="en-US" sz="1400" dirty="0">
              <a:solidFill>
                <a:schemeClr val="tx1"/>
              </a:solidFill>
              <a:latin typeface="Arial" charset="0"/>
              <a:ea typeface="ＭＳ Ｐゴシック" charset="-128"/>
            </a:endParaRPr>
          </a:p>
        </p:txBody>
      </p:sp>
      <p:sp>
        <p:nvSpPr>
          <p:cNvPr id="38" name="Rectangle 37"/>
          <p:cNvSpPr/>
          <p:nvPr/>
        </p:nvSpPr>
        <p:spPr bwMode="auto">
          <a:xfrm>
            <a:off x="2094001" y="1491692"/>
            <a:ext cx="864096" cy="72008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tx1"/>
                </a:solidFill>
                <a:latin typeface="Arial" charset="0"/>
                <a:ea typeface="ＭＳ Ｐゴシック" charset="-128"/>
              </a:rPr>
              <a:t>Control Driving</a:t>
            </a:r>
            <a:endParaRPr lang="en-US" sz="1400" dirty="0">
              <a:solidFill>
                <a:schemeClr val="tx1"/>
              </a:solidFill>
              <a:latin typeface="Arial" charset="0"/>
              <a:ea typeface="ＭＳ Ｐゴシック" charset="-128"/>
            </a:endParaRPr>
          </a:p>
        </p:txBody>
      </p:sp>
      <p:sp>
        <p:nvSpPr>
          <p:cNvPr id="39" name="Rectangle 38"/>
          <p:cNvSpPr/>
          <p:nvPr/>
        </p:nvSpPr>
        <p:spPr bwMode="auto">
          <a:xfrm>
            <a:off x="5047357" y="1491692"/>
            <a:ext cx="1576516" cy="72008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tx1"/>
                </a:solidFill>
                <a:latin typeface="Arial" charset="0"/>
                <a:ea typeface="ＭＳ Ｐゴシック" charset="-128"/>
              </a:rPr>
              <a:t>Avoid</a:t>
            </a:r>
          </a:p>
          <a:p>
            <a:pPr algn="ctr" fontAlgn="base">
              <a:spcBef>
                <a:spcPct val="0"/>
              </a:spcBef>
              <a:spcAft>
                <a:spcPct val="0"/>
              </a:spcAft>
            </a:pPr>
            <a:r>
              <a:rPr lang="en-US" sz="1400" dirty="0" smtClean="0">
                <a:solidFill>
                  <a:schemeClr val="tx1"/>
                </a:solidFill>
                <a:latin typeface="Arial" charset="0"/>
                <a:ea typeface="ＭＳ Ｐゴシック" charset="-128"/>
              </a:rPr>
              <a:t>Traffic Obstacle</a:t>
            </a:r>
          </a:p>
        </p:txBody>
      </p:sp>
      <p:sp>
        <p:nvSpPr>
          <p:cNvPr id="41" name="Rectangle 40"/>
          <p:cNvSpPr/>
          <p:nvPr/>
        </p:nvSpPr>
        <p:spPr bwMode="auto">
          <a:xfrm>
            <a:off x="7417948" y="1491692"/>
            <a:ext cx="864096" cy="720080"/>
          </a:xfrm>
          <a:prstGeom prst="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r>
              <a:rPr lang="en-US" sz="1400" dirty="0" smtClean="0">
                <a:solidFill>
                  <a:schemeClr val="tx1"/>
                </a:solidFill>
                <a:latin typeface="Arial" charset="0"/>
                <a:ea typeface="ＭＳ Ｐゴシック" charset="-128"/>
              </a:rPr>
              <a:t>Finish</a:t>
            </a:r>
            <a:endParaRPr lang="en-US" sz="1400" dirty="0">
              <a:solidFill>
                <a:schemeClr val="tx1"/>
              </a:solidFill>
              <a:latin typeface="Arial" charset="0"/>
              <a:ea typeface="ＭＳ Ｐゴシック" charset="-128"/>
            </a:endParaRPr>
          </a:p>
        </p:txBody>
      </p:sp>
      <p:sp>
        <p:nvSpPr>
          <p:cNvPr id="42" name="Right Arrow 41"/>
          <p:cNvSpPr/>
          <p:nvPr/>
        </p:nvSpPr>
        <p:spPr bwMode="auto">
          <a:xfrm>
            <a:off x="1566313" y="1609138"/>
            <a:ext cx="457200" cy="485188"/>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48" name="Right Arrow 47"/>
          <p:cNvSpPr/>
          <p:nvPr/>
        </p:nvSpPr>
        <p:spPr bwMode="auto">
          <a:xfrm>
            <a:off x="3051188" y="1609138"/>
            <a:ext cx="457200" cy="485188"/>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49" name="Right Arrow 48"/>
          <p:cNvSpPr/>
          <p:nvPr/>
        </p:nvSpPr>
        <p:spPr bwMode="auto">
          <a:xfrm>
            <a:off x="4526252" y="1609138"/>
            <a:ext cx="457200" cy="485188"/>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54" name="Right Arrow 53"/>
          <p:cNvSpPr/>
          <p:nvPr/>
        </p:nvSpPr>
        <p:spPr bwMode="auto">
          <a:xfrm>
            <a:off x="6687778" y="1609138"/>
            <a:ext cx="659682" cy="485188"/>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704" y="1914241"/>
            <a:ext cx="636107" cy="636107"/>
          </a:xfrm>
          <a:prstGeom prst="rect">
            <a:avLst/>
          </a:prstGeom>
        </p:spPr>
      </p:pic>
      <p:pic>
        <p:nvPicPr>
          <p:cNvPr id="59" name="Picture 5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0852" y="1682982"/>
            <a:ext cx="1067817" cy="1067817"/>
          </a:xfrm>
          <a:prstGeom prst="rect">
            <a:avLst/>
          </a:prstGeom>
        </p:spPr>
      </p:pic>
      <p:sp>
        <p:nvSpPr>
          <p:cNvPr id="61" name="Rounded Rectangle 60"/>
          <p:cNvSpPr/>
          <p:nvPr/>
        </p:nvSpPr>
        <p:spPr bwMode="auto">
          <a:xfrm>
            <a:off x="993542" y="3184758"/>
            <a:ext cx="1664930" cy="1096993"/>
          </a:xfrm>
          <a:prstGeom prst="roundRect">
            <a:avLst>
              <a:gd name="adj" fmla="val 9679"/>
            </a:avLst>
          </a:prstGeom>
          <a:solidFill>
            <a:schemeClr val="bg2">
              <a:lumMod val="40000"/>
              <a:lumOff val="6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3532" y="3224562"/>
            <a:ext cx="490371" cy="490371"/>
          </a:xfrm>
          <a:prstGeom prst="rect">
            <a:avLst/>
          </a:prstGeom>
        </p:spPr>
      </p:pic>
      <p:pic>
        <p:nvPicPr>
          <p:cNvPr id="66" name="Picture 6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9361" y="3131938"/>
            <a:ext cx="603201" cy="603201"/>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53516" y="3737985"/>
            <a:ext cx="501457" cy="501457"/>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04480" y="3614895"/>
            <a:ext cx="769105" cy="769105"/>
          </a:xfrm>
          <a:prstGeom prst="rect">
            <a:avLst/>
          </a:prstGeom>
        </p:spPr>
      </p:pic>
      <p:sp>
        <p:nvSpPr>
          <p:cNvPr id="69" name="TextBox 68"/>
          <p:cNvSpPr txBox="1"/>
          <p:nvPr/>
        </p:nvSpPr>
        <p:spPr>
          <a:xfrm>
            <a:off x="1404244" y="4920233"/>
            <a:ext cx="6622326" cy="830997"/>
          </a:xfrm>
          <a:prstGeom prst="rect">
            <a:avLst/>
          </a:prstGeom>
          <a:noFill/>
        </p:spPr>
        <p:txBody>
          <a:bodyPr wrap="none" rtlCol="0">
            <a:spAutoFit/>
          </a:bodyPr>
          <a:lstStyle/>
          <a:p>
            <a:pPr marL="285750" indent="-285750">
              <a:buFont typeface="Arial" panose="020B0604020202020204" pitchFamily="34" charset="0"/>
              <a:buChar char="•"/>
            </a:pPr>
            <a:r>
              <a:rPr lang="en-US" sz="1600" dirty="0" smtClean="0">
                <a:latin typeface="Arial" panose="020B0604020202020204" pitchFamily="34" charset="0"/>
                <a:cs typeface="Arial" panose="020B0604020202020204" pitchFamily="34" charset="0"/>
              </a:rPr>
              <a:t>Control your car to drive follows the specified route to the finish line.</a:t>
            </a:r>
          </a:p>
          <a:p>
            <a:pPr marL="285750" indent="-285750">
              <a:buFont typeface="Arial" panose="020B0604020202020204" pitchFamily="34" charset="0"/>
              <a:buChar char="•"/>
            </a:pPr>
            <a:r>
              <a:rPr lang="en-US" sz="1600" dirty="0" smtClean="0">
                <a:latin typeface="Arial" panose="020B0604020202020204" pitchFamily="34" charset="0"/>
                <a:cs typeface="Arial" panose="020B0604020202020204" pitchFamily="34" charset="0"/>
              </a:rPr>
              <a:t>Control your car to avoid traffic obstacle along the road.</a:t>
            </a:r>
          </a:p>
          <a:p>
            <a:pPr marL="285750" indent="-285750">
              <a:buFont typeface="Arial" panose="020B0604020202020204" pitchFamily="34" charset="0"/>
              <a:buChar char="•"/>
            </a:pPr>
            <a:r>
              <a:rPr lang="en-US" sz="1600" dirty="0" smtClean="0">
                <a:latin typeface="Arial" panose="020B0604020202020204" pitchFamily="34" charset="0"/>
                <a:cs typeface="Arial" panose="020B0604020202020204" pitchFamily="34" charset="0"/>
              </a:rPr>
              <a:t>The fastest and safest driver will win the prize.</a:t>
            </a:r>
          </a:p>
        </p:txBody>
      </p:sp>
      <p:sp>
        <p:nvSpPr>
          <p:cNvPr id="43"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Activity Concept</a:t>
            </a:r>
            <a:endParaRPr lang="en-US" i="1" kern="0" dirty="0">
              <a:latin typeface="Arial Black" panose="020B0A04020102020204" pitchFamily="34" charset="0"/>
            </a:endParaRPr>
          </a:p>
        </p:txBody>
      </p:sp>
      <p:pic>
        <p:nvPicPr>
          <p:cNvPr id="33" name="Picture 32"/>
          <p:cNvPicPr>
            <a:picLocks noChangeAspect="1"/>
          </p:cNvPicPr>
          <p:nvPr/>
        </p:nvPicPr>
        <p:blipFill rotWithShape="1">
          <a:blip r:embed="rId11"/>
          <a:srcRect l="44125" t="21984" r="13897" b="19014"/>
          <a:stretch/>
        </p:blipFill>
        <p:spPr>
          <a:xfrm>
            <a:off x="5267477" y="3129065"/>
            <a:ext cx="1375986" cy="1146632"/>
          </a:xfrm>
          <a:prstGeom prst="rect">
            <a:avLst/>
          </a:prstGeom>
        </p:spPr>
      </p:pic>
      <p:sp>
        <p:nvSpPr>
          <p:cNvPr id="29" name="TextBox 28"/>
          <p:cNvSpPr txBox="1"/>
          <p:nvPr/>
        </p:nvSpPr>
        <p:spPr>
          <a:xfrm>
            <a:off x="3198363" y="4464211"/>
            <a:ext cx="2569934" cy="230832"/>
          </a:xfrm>
          <a:prstGeom prst="rect">
            <a:avLst/>
          </a:prstGeom>
          <a:noFill/>
        </p:spPr>
        <p:txBody>
          <a:bodyPr wrap="none" rtlCol="0">
            <a:spAutoFit/>
          </a:bodyPr>
          <a:lstStyle/>
          <a:p>
            <a:r>
              <a:rPr lang="en-US" sz="900" dirty="0" smtClean="0">
                <a:latin typeface="Arial" panose="020B0604020202020204" pitchFamily="34" charset="0"/>
                <a:cs typeface="Arial" panose="020B0604020202020204" pitchFamily="34" charset="0"/>
              </a:rPr>
              <a:t>Figure 3. CARLA autonomous driving contest </a:t>
            </a:r>
            <a:endParaRPr lang="en-US" sz="900" dirty="0">
              <a:latin typeface="Arial" panose="020B0604020202020204" pitchFamily="34" charset="0"/>
              <a:cs typeface="Arial" panose="020B0604020202020204" pitchFamily="34" charset="0"/>
            </a:endParaRPr>
          </a:p>
        </p:txBody>
      </p:sp>
      <p:pic>
        <p:nvPicPr>
          <p:cNvPr id="47" name="Picture 4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51" name="Picture 2" descr="C:\Users\kasemsit\Desktop\NETH LOGO_21070822.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52"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920935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Activity Overview</a:t>
            </a:r>
            <a:endParaRPr lang="en-US" i="1" kern="0" dirty="0">
              <a:latin typeface="Arial Black" panose="020B0A04020102020204" pitchFamily="34" charset="0"/>
            </a:endParaRPr>
          </a:p>
        </p:txBody>
      </p:sp>
      <p:sp>
        <p:nvSpPr>
          <p:cNvPr id="25" name="TextBox 24"/>
          <p:cNvSpPr txBox="1"/>
          <p:nvPr/>
        </p:nvSpPr>
        <p:spPr>
          <a:xfrm>
            <a:off x="212834" y="895082"/>
            <a:ext cx="1905073" cy="338554"/>
          </a:xfrm>
          <a:prstGeom prst="rect">
            <a:avLst/>
          </a:prstGeom>
          <a:noFill/>
        </p:spPr>
        <p:txBody>
          <a:bodyPr wrap="none" rtlCol="0">
            <a:spAutoFit/>
          </a:bodyPr>
          <a:lstStyle/>
          <a:p>
            <a:pPr marL="285750" indent="-285750">
              <a:buFont typeface="Wingdings" panose="05000000000000000000" pitchFamily="2" charset="2"/>
              <a:buChar char="q"/>
            </a:pPr>
            <a:r>
              <a:rPr lang="en-US" sz="1600" b="1" u="sng" dirty="0" smtClean="0">
                <a:latin typeface="Arial" panose="020B0604020202020204" pitchFamily="34" charset="0"/>
                <a:ea typeface="Meiryo UI" panose="020B0604030504040204" pitchFamily="50" charset="-128"/>
                <a:cs typeface="Arial" panose="020B0604020202020204" pitchFamily="34" charset="0"/>
              </a:rPr>
              <a:t>Main Activities</a:t>
            </a:r>
          </a:p>
        </p:txBody>
      </p:sp>
      <p:sp>
        <p:nvSpPr>
          <p:cNvPr id="29" name="TextBox 28"/>
          <p:cNvSpPr txBox="1"/>
          <p:nvPr/>
        </p:nvSpPr>
        <p:spPr>
          <a:xfrm>
            <a:off x="488173" y="1329149"/>
            <a:ext cx="8548323" cy="3539430"/>
          </a:xfrm>
          <a:prstGeom prst="rect">
            <a:avLst/>
          </a:prstGeom>
          <a:noFill/>
        </p:spPr>
        <p:txBody>
          <a:bodyPr wrap="square" rtlCol="0">
            <a:spAutoFit/>
          </a:bodyPr>
          <a:lstStyle/>
          <a:p>
            <a:pPr fontAlgn="base">
              <a:spcBef>
                <a:spcPct val="0"/>
              </a:spcBef>
              <a:spcAft>
                <a:spcPct val="0"/>
              </a:spcAft>
            </a:pPr>
            <a:r>
              <a:rPr lang="ja-JP" altLang="en-US" sz="1400" b="1" dirty="0" smtClean="0">
                <a:latin typeface="Arial" panose="020B0604020202020204" pitchFamily="34" charset="0"/>
                <a:ea typeface="ＭＳ Ｐゴシック" charset="-128"/>
                <a:cs typeface="Arial" panose="020B0604020202020204" pitchFamily="34" charset="0"/>
              </a:rPr>
              <a:t>① </a:t>
            </a:r>
            <a:r>
              <a:rPr lang="en-US" altLang="ja-JP" sz="1400" b="1" dirty="0" smtClean="0">
                <a:latin typeface="Arial" panose="020B0604020202020204" pitchFamily="34" charset="0"/>
                <a:ea typeface="ＭＳ Ｐゴシック" charset="-128"/>
                <a:cs typeface="Arial" panose="020B0604020202020204" pitchFamily="34" charset="0"/>
              </a:rPr>
              <a:t>Registration </a:t>
            </a:r>
          </a:p>
          <a:p>
            <a:pPr marL="548640" lvl="1" indent="-285750" fontAlgn="base">
              <a:spcBef>
                <a:spcPct val="0"/>
              </a:spcBef>
              <a:spcAft>
                <a:spcPct val="0"/>
              </a:spcAft>
              <a:buFont typeface="Arial" panose="020B0604020202020204" pitchFamily="34" charset="0"/>
              <a:buChar char="•"/>
            </a:pPr>
            <a:r>
              <a:rPr lang="en-US" altLang="ja-JP" sz="1400" dirty="0" smtClean="0">
                <a:latin typeface="Arial" panose="020B0604020202020204" pitchFamily="34" charset="0"/>
                <a:ea typeface="ＭＳ Ｐゴシック" charset="-128"/>
                <a:cs typeface="Arial" panose="020B0604020202020204" pitchFamily="34" charset="0"/>
              </a:rPr>
              <a:t>Open online registration from </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today ~ </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24</a:t>
            </a:r>
            <a:r>
              <a:rPr lang="en-US" altLang="ja-JP" sz="1400" baseline="30000" dirty="0" smtClean="0">
                <a:solidFill>
                  <a:srgbClr val="FF0000"/>
                </a:solidFill>
                <a:latin typeface="Arial" panose="020B0604020202020204" pitchFamily="34" charset="0"/>
                <a:ea typeface="ＭＳ Ｐゴシック" charset="-128"/>
                <a:cs typeface="Arial" panose="020B0604020202020204" pitchFamily="34" charset="0"/>
              </a:rPr>
              <a:t>th</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 Feb</a:t>
            </a:r>
            <a:endParaRPr lang="th-TH" altLang="ja-JP" sz="1400" dirty="0" smtClean="0">
              <a:solidFill>
                <a:srgbClr val="FF0000"/>
              </a:solidFill>
              <a:latin typeface="Arial" panose="020B0604020202020204" pitchFamily="34" charset="0"/>
              <a:ea typeface="ＭＳ Ｐゴシック" charset="-128"/>
              <a:cs typeface="Arial" panose="020B0604020202020204" pitchFamily="34" charset="0"/>
            </a:endParaRPr>
          </a:p>
          <a:p>
            <a:pPr marL="548640" lvl="1" indent="-285750" fontAlgn="base">
              <a:spcBef>
                <a:spcPct val="0"/>
              </a:spcBef>
              <a:spcAft>
                <a:spcPct val="0"/>
              </a:spcAft>
              <a:buFont typeface="Arial" panose="020B0604020202020204" pitchFamily="34" charset="0"/>
              <a:buChar char="•"/>
            </a:pPr>
            <a:r>
              <a:rPr lang="en-US" altLang="ja-JP" sz="1400" dirty="0" smtClean="0">
                <a:latin typeface="Arial" panose="020B0604020202020204" pitchFamily="34" charset="0"/>
                <a:ea typeface="ＭＳ Ｐゴシック" charset="-128"/>
                <a:cs typeface="Arial" panose="020B0604020202020204" pitchFamily="34" charset="0"/>
              </a:rPr>
              <a:t>Teams member not exceed 4 persons</a:t>
            </a:r>
            <a:endParaRPr lang="en-US" altLang="ja-JP" sz="1400" dirty="0" smtClean="0">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pPr>
            <a:endParaRPr lang="en-US" altLang="ja-JP" sz="1400" b="1" dirty="0" smtClean="0">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pPr>
            <a:r>
              <a:rPr lang="ja-JP" altLang="en-US" sz="1400" b="1" dirty="0" smtClean="0">
                <a:latin typeface="Arial" panose="020B0604020202020204" pitchFamily="34" charset="0"/>
                <a:ea typeface="ＭＳ Ｐゴシック" charset="-128"/>
                <a:cs typeface="Arial" panose="020B0604020202020204" pitchFamily="34" charset="0"/>
              </a:rPr>
              <a:t>② </a:t>
            </a:r>
            <a:r>
              <a:rPr lang="en-US" altLang="ja-JP" sz="1400" b="1" dirty="0" smtClean="0">
                <a:latin typeface="Arial" panose="020B0604020202020204" pitchFamily="34" charset="0"/>
                <a:ea typeface="ＭＳ Ｐゴシック" charset="-128"/>
                <a:cs typeface="Arial" panose="020B0604020202020204" pitchFamily="34" charset="0"/>
              </a:rPr>
              <a:t>Event Introduction </a:t>
            </a:r>
            <a:r>
              <a:rPr lang="en-US" altLang="ja-JP" sz="1400" dirty="0" smtClean="0">
                <a:latin typeface="Arial" panose="020B0604020202020204" pitchFamily="34" charset="0"/>
                <a:ea typeface="ＭＳ Ｐゴシック" charset="-128"/>
                <a:cs typeface="Arial" panose="020B0604020202020204" pitchFamily="34" charset="0"/>
              </a:rPr>
              <a:t>(Online session </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during 27</a:t>
            </a:r>
            <a:r>
              <a:rPr lang="en-US" altLang="ja-JP" sz="1400" baseline="30000" dirty="0" smtClean="0">
                <a:solidFill>
                  <a:srgbClr val="FF0000"/>
                </a:solidFill>
                <a:latin typeface="Arial" panose="020B0604020202020204" pitchFamily="34" charset="0"/>
                <a:ea typeface="ＭＳ Ｐゴシック" charset="-128"/>
                <a:cs typeface="Arial" panose="020B0604020202020204" pitchFamily="34" charset="0"/>
              </a:rPr>
              <a:t>th</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 Feb ~ 5</a:t>
            </a:r>
            <a:r>
              <a:rPr lang="en-US" altLang="ja-JP" sz="1400" baseline="30000" dirty="0" smtClean="0">
                <a:solidFill>
                  <a:srgbClr val="FF0000"/>
                </a:solidFill>
                <a:latin typeface="Arial" panose="020B0604020202020204" pitchFamily="34" charset="0"/>
                <a:ea typeface="ＭＳ Ｐゴシック" charset="-128"/>
                <a:cs typeface="Arial" panose="020B0604020202020204" pitchFamily="34" charset="0"/>
              </a:rPr>
              <a:t>th</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 Mar</a:t>
            </a:r>
            <a:r>
              <a:rPr lang="en-US" altLang="ja-JP" sz="1400" dirty="0" smtClean="0">
                <a:latin typeface="Arial" panose="020B0604020202020204" pitchFamily="34" charset="0"/>
                <a:ea typeface="ＭＳ Ｐゴシック" charset="-128"/>
                <a:cs typeface="Arial" panose="020B0604020202020204" pitchFamily="34" charset="0"/>
              </a:rPr>
              <a:t>)</a:t>
            </a:r>
            <a:endParaRPr lang="en-US" altLang="ja-JP" sz="1400" dirty="0" smtClean="0">
              <a:latin typeface="Arial" panose="020B0604020202020204" pitchFamily="34" charset="0"/>
              <a:ea typeface="ＭＳ Ｐゴシック" charset="-128"/>
              <a:cs typeface="Arial" panose="020B0604020202020204" pitchFamily="34" charset="0"/>
            </a:endParaRPr>
          </a:p>
          <a:p>
            <a:pPr marL="548640" lvl="1" indent="-285750" fontAlgn="base">
              <a:spcBef>
                <a:spcPct val="0"/>
              </a:spcBef>
              <a:spcAft>
                <a:spcPct val="0"/>
              </a:spcAft>
              <a:buFont typeface="Arial" panose="020B0604020202020204" pitchFamily="34" charset="0"/>
              <a:buChar char="•"/>
            </a:pPr>
            <a:r>
              <a:rPr lang="en-US" altLang="ja-JP" sz="1400" dirty="0" smtClean="0">
                <a:latin typeface="Arial" panose="020B0604020202020204" pitchFamily="34" charset="0"/>
                <a:ea typeface="ＭＳ Ｐゴシック" charset="-128"/>
                <a:cs typeface="Arial" panose="020B0604020202020204" pitchFamily="34" charset="0"/>
              </a:rPr>
              <a:t>Explained basic technology and concept related to contest event for student to prepare before joining the Event Day. (e.g. Digital Twins, autonomous driving concept and CARLA application)</a:t>
            </a:r>
          </a:p>
          <a:p>
            <a:pPr fontAlgn="base">
              <a:spcBef>
                <a:spcPct val="0"/>
              </a:spcBef>
              <a:spcAft>
                <a:spcPct val="0"/>
              </a:spcAft>
            </a:pPr>
            <a:endParaRPr lang="en-US" altLang="ja-JP" sz="1400" b="1" dirty="0" smtClean="0">
              <a:latin typeface="Arial" panose="020B0604020202020204" pitchFamily="34" charset="0"/>
              <a:ea typeface="ＭＳ Ｐゴシック" charset="-128"/>
              <a:cs typeface="Arial" panose="020B0604020202020204" pitchFamily="34" charset="0"/>
            </a:endParaRPr>
          </a:p>
          <a:p>
            <a:pPr fontAlgn="base">
              <a:spcBef>
                <a:spcPct val="0"/>
              </a:spcBef>
              <a:spcAft>
                <a:spcPct val="0"/>
              </a:spcAft>
            </a:pPr>
            <a:r>
              <a:rPr lang="ja-JP" altLang="en-US" sz="1400" b="1" dirty="0" smtClean="0">
                <a:latin typeface="Arial" panose="020B0604020202020204" pitchFamily="34" charset="0"/>
                <a:ea typeface="ＭＳ Ｐゴシック" charset="-128"/>
                <a:cs typeface="Arial" panose="020B0604020202020204" pitchFamily="34" charset="0"/>
              </a:rPr>
              <a:t>③ </a:t>
            </a:r>
            <a:r>
              <a:rPr lang="en-US" altLang="ja-JP" sz="1400" b="1" dirty="0" smtClean="0">
                <a:latin typeface="Arial" panose="020B0604020202020204" pitchFamily="34" charset="0"/>
                <a:ea typeface="ＭＳ Ｐゴシック" charset="-128"/>
                <a:cs typeface="Arial" panose="020B0604020202020204" pitchFamily="34" charset="0"/>
              </a:rPr>
              <a:t>Event Day </a:t>
            </a:r>
            <a:r>
              <a:rPr lang="en-US" altLang="ja-JP" sz="1400" dirty="0" smtClean="0">
                <a:latin typeface="Arial" panose="020B0604020202020204" pitchFamily="34" charset="0"/>
                <a:ea typeface="ＭＳ Ｐゴシック" charset="-128"/>
                <a:cs typeface="Arial" panose="020B0604020202020204" pitchFamily="34" charset="0"/>
              </a:rPr>
              <a:t>(</a:t>
            </a:r>
            <a:r>
              <a:rPr lang="en-US" sz="1400" dirty="0" smtClean="0">
                <a:latin typeface="Arial" panose="020B0604020202020204" pitchFamily="34" charset="0"/>
                <a:ea typeface="ＭＳ Ｐゴシック" charset="-128"/>
                <a:cs typeface="Arial" panose="020B0604020202020204" pitchFamily="34" charset="0"/>
              </a:rPr>
              <a:t>2 Days on-site </a:t>
            </a:r>
            <a:r>
              <a:rPr lang="en-US" altLang="ja-JP" sz="1400" dirty="0">
                <a:solidFill>
                  <a:srgbClr val="FF0000"/>
                </a:solidFill>
                <a:latin typeface="Arial" panose="020B0604020202020204" pitchFamily="34" charset="0"/>
                <a:ea typeface="ＭＳ Ｐゴシック" charset="-128"/>
                <a:cs typeface="Arial" panose="020B0604020202020204" pitchFamily="34" charset="0"/>
              </a:rPr>
              <a:t>during </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11</a:t>
            </a:r>
            <a:r>
              <a:rPr lang="en-US" altLang="ja-JP" sz="1400" baseline="30000" dirty="0" smtClean="0">
                <a:solidFill>
                  <a:srgbClr val="FF0000"/>
                </a:solidFill>
                <a:latin typeface="Arial" panose="020B0604020202020204" pitchFamily="34" charset="0"/>
                <a:ea typeface="ＭＳ Ｐゴシック" charset="-128"/>
                <a:cs typeface="Arial" panose="020B0604020202020204" pitchFamily="34" charset="0"/>
              </a:rPr>
              <a:t>th</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 ~ 12</a:t>
            </a:r>
            <a:r>
              <a:rPr lang="en-US" altLang="ja-JP" sz="1400" baseline="30000" dirty="0" smtClean="0">
                <a:solidFill>
                  <a:srgbClr val="FF0000"/>
                </a:solidFill>
                <a:latin typeface="Arial" panose="020B0604020202020204" pitchFamily="34" charset="0"/>
                <a:ea typeface="ＭＳ Ｐゴシック" charset="-128"/>
                <a:cs typeface="Arial" panose="020B0604020202020204" pitchFamily="34" charset="0"/>
              </a:rPr>
              <a:t>th</a:t>
            </a:r>
            <a:r>
              <a:rPr lang="en-US" altLang="ja-JP" sz="1400" dirty="0" smtClean="0">
                <a:solidFill>
                  <a:srgbClr val="FF0000"/>
                </a:solidFill>
                <a:latin typeface="Arial" panose="020B0604020202020204" pitchFamily="34" charset="0"/>
                <a:ea typeface="ＭＳ Ｐゴシック" charset="-128"/>
                <a:cs typeface="Arial" panose="020B0604020202020204" pitchFamily="34" charset="0"/>
              </a:rPr>
              <a:t> </a:t>
            </a:r>
            <a:r>
              <a:rPr lang="en-US" altLang="ja-JP" sz="1400" dirty="0">
                <a:solidFill>
                  <a:srgbClr val="FF0000"/>
                </a:solidFill>
                <a:latin typeface="Arial" panose="020B0604020202020204" pitchFamily="34" charset="0"/>
                <a:ea typeface="ＭＳ Ｐゴシック" charset="-128"/>
                <a:cs typeface="Arial" panose="020B0604020202020204" pitchFamily="34" charset="0"/>
              </a:rPr>
              <a:t>Mar</a:t>
            </a:r>
            <a:r>
              <a:rPr lang="en-US" altLang="ja-JP" sz="1400" dirty="0">
                <a:latin typeface="Arial" panose="020B0604020202020204" pitchFamily="34" charset="0"/>
                <a:ea typeface="ＭＳ Ｐゴシック" charset="-128"/>
                <a:cs typeface="Arial" panose="020B0604020202020204" pitchFamily="34" charset="0"/>
              </a:rPr>
              <a:t>)</a:t>
            </a:r>
          </a:p>
          <a:p>
            <a:pPr marL="548640" lvl="1" indent="-285750" fontAlgn="base">
              <a:spcBef>
                <a:spcPct val="0"/>
              </a:spcBef>
              <a:spcAft>
                <a:spcPct val="0"/>
              </a:spcAft>
              <a:buFont typeface="Arial" panose="020B0604020202020204" pitchFamily="34" charset="0"/>
              <a:buChar char="•"/>
            </a:pPr>
            <a:r>
              <a:rPr lang="en-US" altLang="ja-JP" sz="1400" b="1" dirty="0" smtClean="0">
                <a:latin typeface="Arial" panose="020B0604020202020204" pitchFamily="34" charset="0"/>
                <a:ea typeface="ＭＳ Ｐゴシック" charset="-128"/>
                <a:cs typeface="Arial" panose="020B0604020202020204" pitchFamily="34" charset="0"/>
              </a:rPr>
              <a:t>Lecture</a:t>
            </a:r>
            <a:r>
              <a:rPr lang="en-US" altLang="ja-JP" sz="1400" dirty="0" smtClean="0">
                <a:latin typeface="Arial" panose="020B0604020202020204" pitchFamily="34" charset="0"/>
                <a:ea typeface="ＭＳ Ｐゴシック" charset="-128"/>
                <a:cs typeface="Arial" panose="020B0604020202020204" pitchFamily="34" charset="0"/>
              </a:rPr>
              <a:t> </a:t>
            </a:r>
            <a:r>
              <a:rPr lang="en-US" altLang="ja-JP" sz="1400" dirty="0">
                <a:latin typeface="Arial" panose="020B0604020202020204" pitchFamily="34" charset="0"/>
                <a:ea typeface="ＭＳ Ｐゴシック" charset="-128"/>
                <a:cs typeface="Arial" panose="020B0604020202020204" pitchFamily="34" charset="0"/>
              </a:rPr>
              <a:t>- Learning session about sensors usage and autonomous driving control</a:t>
            </a:r>
          </a:p>
          <a:p>
            <a:pPr marL="548640" lvl="1" indent="-285750" fontAlgn="base">
              <a:spcBef>
                <a:spcPct val="0"/>
              </a:spcBef>
              <a:spcAft>
                <a:spcPct val="0"/>
              </a:spcAft>
              <a:buFont typeface="Arial" panose="020B0604020202020204" pitchFamily="34" charset="0"/>
              <a:buChar char="•"/>
            </a:pPr>
            <a:r>
              <a:rPr lang="en-US" altLang="ja-JP" sz="1400" b="1" dirty="0">
                <a:latin typeface="Arial" panose="020B0604020202020204" pitchFamily="34" charset="0"/>
                <a:ea typeface="ＭＳ Ｐゴシック" charset="-128"/>
                <a:cs typeface="Arial" panose="020B0604020202020204" pitchFamily="34" charset="0"/>
              </a:rPr>
              <a:t>Workshop</a:t>
            </a:r>
            <a:r>
              <a:rPr lang="en-US" altLang="ja-JP" sz="1400" dirty="0">
                <a:latin typeface="Arial" panose="020B0604020202020204" pitchFamily="34" charset="0"/>
                <a:ea typeface="ＭＳ Ｐゴシック" charset="-128"/>
                <a:cs typeface="Arial" panose="020B0604020202020204" pitchFamily="34" charset="0"/>
              </a:rPr>
              <a:t> -  Hand on session to apply knowledge of sensors usage and autonomous driving control by using CARLA simulator environment.</a:t>
            </a:r>
          </a:p>
          <a:p>
            <a:pPr marL="548640" lvl="1" indent="-285750" fontAlgn="base">
              <a:spcBef>
                <a:spcPct val="0"/>
              </a:spcBef>
              <a:spcAft>
                <a:spcPct val="0"/>
              </a:spcAft>
              <a:buFont typeface="Arial" panose="020B0604020202020204" pitchFamily="34" charset="0"/>
              <a:buChar char="•"/>
            </a:pPr>
            <a:r>
              <a:rPr lang="en-US" altLang="ja-JP" sz="1400" b="1" dirty="0">
                <a:latin typeface="Arial" panose="020B0604020202020204" pitchFamily="34" charset="0"/>
                <a:ea typeface="ＭＳ Ｐゴシック" charset="-128"/>
                <a:cs typeface="Arial" panose="020B0604020202020204" pitchFamily="34" charset="0"/>
              </a:rPr>
              <a:t>Contest</a:t>
            </a:r>
            <a:r>
              <a:rPr lang="en-US" altLang="ja-JP" sz="1400" dirty="0">
                <a:latin typeface="Arial" panose="020B0604020202020204" pitchFamily="34" charset="0"/>
                <a:ea typeface="ＭＳ Ｐゴシック" charset="-128"/>
                <a:cs typeface="Arial" panose="020B0604020202020204" pitchFamily="34" charset="0"/>
              </a:rPr>
              <a:t> - </a:t>
            </a:r>
            <a:r>
              <a:rPr lang="en-US" altLang="ja-JP" sz="1400" dirty="0" smtClean="0">
                <a:latin typeface="Arial" panose="020B0604020202020204" pitchFamily="34" charset="0"/>
                <a:ea typeface="ＭＳ Ｐゴシック" charset="-128"/>
                <a:cs typeface="Arial" panose="020B0604020202020204" pitchFamily="34" charset="0"/>
              </a:rPr>
              <a:t>Modify </a:t>
            </a:r>
            <a:r>
              <a:rPr lang="en-US" altLang="ja-JP" sz="1400" dirty="0">
                <a:latin typeface="Arial" panose="020B0604020202020204" pitchFamily="34" charset="0"/>
                <a:ea typeface="ＭＳ Ｐゴシック" charset="-128"/>
                <a:cs typeface="Arial" panose="020B0604020202020204" pitchFamily="34" charset="0"/>
              </a:rPr>
              <a:t>autonomous driving control software to overcome </a:t>
            </a:r>
            <a:r>
              <a:rPr lang="en-US" altLang="ja-JP" sz="1400" dirty="0" smtClean="0">
                <a:latin typeface="Arial" panose="020B0604020202020204" pitchFamily="34" charset="0"/>
                <a:ea typeface="ＭＳ Ｐゴシック" charset="-128"/>
                <a:cs typeface="Arial" panose="020B0604020202020204" pitchFamily="34" charset="0"/>
              </a:rPr>
              <a:t>traffic </a:t>
            </a:r>
            <a:r>
              <a:rPr lang="en-US" altLang="ja-JP" sz="1400" dirty="0">
                <a:latin typeface="Arial" panose="020B0604020202020204" pitchFamily="34" charset="0"/>
                <a:ea typeface="ＭＳ Ｐゴシック" charset="-128"/>
                <a:cs typeface="Arial" panose="020B0604020202020204" pitchFamily="34" charset="0"/>
              </a:rPr>
              <a:t>situation and conduct simulation to find the best result as </a:t>
            </a:r>
            <a:r>
              <a:rPr lang="en-US" altLang="ja-JP" sz="1400" dirty="0" smtClean="0">
                <a:latin typeface="Arial" panose="020B0604020202020204" pitchFamily="34" charset="0"/>
                <a:ea typeface="ＭＳ Ｐゴシック" charset="-128"/>
                <a:cs typeface="Arial" panose="020B0604020202020204" pitchFamily="34" charset="0"/>
              </a:rPr>
              <a:t>the winner of the event.</a:t>
            </a:r>
          </a:p>
          <a:p>
            <a:pPr marL="742950" lvl="1" indent="-285750" fontAlgn="base">
              <a:spcBef>
                <a:spcPct val="0"/>
              </a:spcBef>
              <a:spcAft>
                <a:spcPct val="0"/>
              </a:spcAft>
              <a:buFont typeface="Arial" panose="020B0604020202020204" pitchFamily="34" charset="0"/>
              <a:buChar char="•"/>
            </a:pPr>
            <a:endParaRPr lang="en-US" altLang="ja-JP" sz="1400" dirty="0">
              <a:latin typeface="Arial" panose="020B0604020202020204" pitchFamily="34" charset="0"/>
              <a:ea typeface="ＭＳ Ｐゴシック" charset="-128"/>
              <a:cs typeface="Arial" panose="020B0604020202020204" pitchFamily="34" charset="0"/>
            </a:endParaRPr>
          </a:p>
          <a:p>
            <a:pPr marL="742950" lvl="1" indent="-285750" fontAlgn="base">
              <a:spcBef>
                <a:spcPct val="0"/>
              </a:spcBef>
              <a:spcAft>
                <a:spcPct val="0"/>
              </a:spcAft>
              <a:buFont typeface="Arial" panose="020B0604020202020204" pitchFamily="34" charset="0"/>
              <a:buChar char="•"/>
            </a:pPr>
            <a:endParaRPr lang="en-US" altLang="ja-JP" sz="1400" dirty="0" smtClean="0">
              <a:latin typeface="Arial" panose="020B0604020202020204" pitchFamily="34" charset="0"/>
              <a:ea typeface="ＭＳ Ｐゴシック" charset="-128"/>
              <a:cs typeface="Arial" panose="020B0604020202020204" pitchFamily="34" charset="0"/>
            </a:endParaRPr>
          </a:p>
        </p:txBody>
      </p:sp>
      <p:pic>
        <p:nvPicPr>
          <p:cNvPr id="28" name="Picture 27"/>
          <p:cNvPicPr>
            <a:picLocks noChangeAspect="1"/>
          </p:cNvPicPr>
          <p:nvPr/>
        </p:nvPicPr>
        <p:blipFill>
          <a:blip r:embed="rId3"/>
          <a:stretch>
            <a:fillRect/>
          </a:stretch>
        </p:blipFill>
        <p:spPr>
          <a:xfrm>
            <a:off x="414740" y="4815865"/>
            <a:ext cx="1800382" cy="1744700"/>
          </a:xfrm>
          <a:prstGeom prst="rect">
            <a:avLst/>
          </a:prstGeom>
        </p:spPr>
      </p:pic>
      <p:sp>
        <p:nvSpPr>
          <p:cNvPr id="30" name="Rectangle 29"/>
          <p:cNvSpPr/>
          <p:nvPr/>
        </p:nvSpPr>
        <p:spPr>
          <a:xfrm>
            <a:off x="899592" y="4509120"/>
            <a:ext cx="830677" cy="307777"/>
          </a:xfrm>
          <a:prstGeom prst="rect">
            <a:avLst/>
          </a:prstGeom>
        </p:spPr>
        <p:txBody>
          <a:bodyPr wrap="none">
            <a:spAutoFit/>
          </a:bodyPr>
          <a:lstStyle/>
          <a:p>
            <a:r>
              <a:rPr lang="en-US" altLang="ja-JP" sz="1400" b="1" u="sng" dirty="0">
                <a:latin typeface="Arial" panose="020B0604020202020204" pitchFamily="34" charset="0"/>
                <a:ea typeface="ＭＳ Ｐゴシック" charset="-128"/>
                <a:cs typeface="Arial" panose="020B0604020202020204" pitchFamily="34" charset="0"/>
              </a:rPr>
              <a:t>Lecture</a:t>
            </a:r>
            <a:endParaRPr lang="en-US" sz="1400" b="1" u="sng" dirty="0"/>
          </a:p>
        </p:txBody>
      </p:sp>
      <p:sp>
        <p:nvSpPr>
          <p:cNvPr id="31" name="Rectangle 30"/>
          <p:cNvSpPr/>
          <p:nvPr/>
        </p:nvSpPr>
        <p:spPr>
          <a:xfrm>
            <a:off x="3653531" y="4511426"/>
            <a:ext cx="1056636" cy="307777"/>
          </a:xfrm>
          <a:prstGeom prst="rect">
            <a:avLst/>
          </a:prstGeom>
        </p:spPr>
        <p:txBody>
          <a:bodyPr wrap="none">
            <a:spAutoFit/>
          </a:bodyPr>
          <a:lstStyle/>
          <a:p>
            <a:r>
              <a:rPr lang="en-US" altLang="ja-JP" sz="1400" b="1" u="sng" dirty="0">
                <a:latin typeface="Arial" panose="020B0604020202020204" pitchFamily="34" charset="0"/>
                <a:ea typeface="ＭＳ Ｐゴシック" charset="-128"/>
                <a:cs typeface="Arial" panose="020B0604020202020204" pitchFamily="34" charset="0"/>
              </a:rPr>
              <a:t>Workshop</a:t>
            </a:r>
            <a:endParaRPr lang="en-US" sz="1400" b="1" u="sng" dirty="0"/>
          </a:p>
        </p:txBody>
      </p:sp>
      <p:sp>
        <p:nvSpPr>
          <p:cNvPr id="32" name="Rectangle 31"/>
          <p:cNvSpPr/>
          <p:nvPr/>
        </p:nvSpPr>
        <p:spPr>
          <a:xfrm>
            <a:off x="7020001" y="4515590"/>
            <a:ext cx="849913" cy="307777"/>
          </a:xfrm>
          <a:prstGeom prst="rect">
            <a:avLst/>
          </a:prstGeom>
        </p:spPr>
        <p:txBody>
          <a:bodyPr wrap="none">
            <a:spAutoFit/>
          </a:bodyPr>
          <a:lstStyle/>
          <a:p>
            <a:r>
              <a:rPr lang="en-US" altLang="ja-JP" sz="1400" b="1" u="sng" dirty="0">
                <a:latin typeface="Arial" panose="020B0604020202020204" pitchFamily="34" charset="0"/>
                <a:ea typeface="ＭＳ Ｐゴシック" charset="-128"/>
                <a:cs typeface="Arial" panose="020B0604020202020204" pitchFamily="34" charset="0"/>
              </a:rPr>
              <a:t>Contest</a:t>
            </a:r>
            <a:endParaRPr lang="en-US" sz="1400" b="1" u="sng" dirty="0"/>
          </a:p>
        </p:txBody>
      </p:sp>
      <p:sp>
        <p:nvSpPr>
          <p:cNvPr id="33" name="Right Arrow 32"/>
          <p:cNvSpPr/>
          <p:nvPr/>
        </p:nvSpPr>
        <p:spPr bwMode="auto">
          <a:xfrm>
            <a:off x="2293639" y="5368175"/>
            <a:ext cx="457200" cy="640080"/>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
        <p:nvSpPr>
          <p:cNvPr id="34" name="Right Arrow 33"/>
          <p:cNvSpPr/>
          <p:nvPr/>
        </p:nvSpPr>
        <p:spPr bwMode="auto">
          <a:xfrm>
            <a:off x="5612859" y="5368175"/>
            <a:ext cx="457200" cy="640080"/>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pic>
        <p:nvPicPr>
          <p:cNvPr id="35" name="Picture 4"/>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20298"/>
          <a:stretch/>
        </p:blipFill>
        <p:spPr bwMode="auto">
          <a:xfrm>
            <a:off x="2829356" y="4815865"/>
            <a:ext cx="2704986" cy="174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5"/>
          <p:cNvPicPr>
            <a:picLocks noChangeAspect="1"/>
          </p:cNvPicPr>
          <p:nvPr/>
        </p:nvPicPr>
        <p:blipFill rotWithShape="1">
          <a:blip r:embed="rId6"/>
          <a:srcRect l="14375" t="17778" r="9375" b="12222"/>
          <a:stretch/>
        </p:blipFill>
        <p:spPr>
          <a:xfrm>
            <a:off x="6148575" y="4815865"/>
            <a:ext cx="2592767" cy="1744700"/>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22" name="Picture 2" descr="C:\Users\kasemsit\Desktop\NETH LOGO_21070822.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251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Prize</a:t>
            </a:r>
            <a:endParaRPr lang="en-US" i="1" kern="0" dirty="0">
              <a:latin typeface="Arial Black" panose="020B0A040201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3134805804"/>
              </p:ext>
            </p:extLst>
          </p:nvPr>
        </p:nvGraphicFramePr>
        <p:xfrm>
          <a:off x="1420836" y="1222528"/>
          <a:ext cx="6309360" cy="2011680"/>
        </p:xfrm>
        <a:graphic>
          <a:graphicData uri="http://schemas.openxmlformats.org/drawingml/2006/table">
            <a:tbl>
              <a:tblPr firstRow="1" bandRow="1">
                <a:tableStyleId>{5C22544A-7EE6-4342-B048-85BDC9FD1C3A}</a:tableStyleId>
              </a:tblPr>
              <a:tblGrid>
                <a:gridCol w="2560320">
                  <a:extLst>
                    <a:ext uri="{9D8B030D-6E8A-4147-A177-3AD203B41FA5}">
                      <a16:colId xmlns:a16="http://schemas.microsoft.com/office/drawing/2014/main" val="20000"/>
                    </a:ext>
                  </a:extLst>
                </a:gridCol>
                <a:gridCol w="3749040">
                  <a:extLst>
                    <a:ext uri="{9D8B030D-6E8A-4147-A177-3AD203B41FA5}">
                      <a16:colId xmlns:a16="http://schemas.microsoft.com/office/drawing/2014/main" val="20001"/>
                    </a:ext>
                  </a:extLst>
                </a:gridCol>
              </a:tblGrid>
              <a:tr h="379568">
                <a:tc>
                  <a:txBody>
                    <a:bodyPr/>
                    <a:lstStyle/>
                    <a:p>
                      <a:pPr algn="ctr"/>
                      <a:r>
                        <a:rPr lang="en-US" sz="2400" dirty="0" smtClean="0">
                          <a:latin typeface="Arial" panose="020B0604020202020204" pitchFamily="34" charset="0"/>
                          <a:cs typeface="Arial" panose="020B0604020202020204" pitchFamily="34" charset="0"/>
                        </a:rPr>
                        <a:t>Items</a:t>
                      </a:r>
                      <a:endParaRPr lang="en-US" sz="2400" dirty="0">
                        <a:latin typeface="Arial" panose="020B0604020202020204" pitchFamily="34" charset="0"/>
                        <a:cs typeface="Arial" panose="020B0604020202020204" pitchFamily="34" charset="0"/>
                      </a:endParaRPr>
                    </a:p>
                  </a:txBody>
                  <a:tcPr/>
                </a:tc>
                <a:tc>
                  <a:txBody>
                    <a:bodyPr/>
                    <a:lstStyle/>
                    <a:p>
                      <a:pPr algn="ctr"/>
                      <a:r>
                        <a:rPr lang="en-US" sz="2400" dirty="0" smtClean="0">
                          <a:latin typeface="Arial" panose="020B0604020202020204" pitchFamily="34" charset="0"/>
                          <a:cs typeface="Arial" panose="020B0604020202020204" pitchFamily="34" charset="0"/>
                        </a:rPr>
                        <a:t>Prize</a:t>
                      </a:r>
                      <a:endParaRPr lang="en-US" sz="2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748736">
                <a:tc>
                  <a:txBody>
                    <a:bodyPr/>
                    <a:lstStyle/>
                    <a:p>
                      <a:pPr algn="ctr"/>
                      <a:r>
                        <a:rPr lang="en-US" sz="1800" dirty="0" smtClean="0">
                          <a:latin typeface="Arial" panose="020B0604020202020204" pitchFamily="34" charset="0"/>
                          <a:cs typeface="Arial" panose="020B0604020202020204" pitchFamily="34" charset="0"/>
                        </a:rPr>
                        <a:t>Racing Winner</a:t>
                      </a:r>
                      <a:endParaRPr lang="en-US" sz="1800" dirty="0">
                        <a:latin typeface="Arial" panose="020B0604020202020204" pitchFamily="34" charset="0"/>
                        <a:cs typeface="Arial" panose="020B0604020202020204" pitchFamily="34" charset="0"/>
                      </a:endParaRPr>
                    </a:p>
                  </a:txBody>
                  <a:tcPr/>
                </a:tc>
                <a:tc>
                  <a:txBody>
                    <a:bodyPr/>
                    <a:lstStyle/>
                    <a:p>
                      <a:pPr algn="ctr"/>
                      <a:r>
                        <a:rPr lang="en-US" sz="1800" dirty="0" smtClean="0">
                          <a:latin typeface="Arial" panose="020B0604020202020204" pitchFamily="34" charset="0"/>
                          <a:cs typeface="Arial" panose="020B0604020202020204" pitchFamily="34" charset="0"/>
                        </a:rPr>
                        <a:t>1st : 50,000 THB</a:t>
                      </a:r>
                    </a:p>
                    <a:p>
                      <a:pPr algn="ctr"/>
                      <a:r>
                        <a:rPr lang="en-US" sz="1800" dirty="0" smtClean="0">
                          <a:latin typeface="Arial" panose="020B0604020202020204" pitchFamily="34" charset="0"/>
                          <a:cs typeface="Arial" panose="020B0604020202020204" pitchFamily="34" charset="0"/>
                        </a:rPr>
                        <a:t>2nd : 25,000 THB</a:t>
                      </a:r>
                    </a:p>
                    <a:p>
                      <a:pPr algn="ctr"/>
                      <a:r>
                        <a:rPr lang="en-US" sz="1800" dirty="0" smtClean="0">
                          <a:latin typeface="Arial" panose="020B0604020202020204" pitchFamily="34" charset="0"/>
                          <a:cs typeface="Arial" panose="020B0604020202020204" pitchFamily="34" charset="0"/>
                        </a:rPr>
                        <a:t>3rd  : 10,000 THB</a:t>
                      </a:r>
                    </a:p>
                  </a:txBody>
                  <a:tcPr/>
                </a:tc>
                <a:extLst>
                  <a:ext uri="{0D108BD9-81ED-4DB2-BD59-A6C34878D82A}">
                    <a16:rowId xmlns:a16="http://schemas.microsoft.com/office/drawing/2014/main" val="10001"/>
                  </a:ext>
                </a:extLst>
              </a:tr>
              <a:tr h="530355">
                <a:tc>
                  <a:txBody>
                    <a:bodyPr/>
                    <a:lstStyle/>
                    <a:p>
                      <a:pPr algn="ctr"/>
                      <a:r>
                        <a:rPr lang="en-US" sz="1800" dirty="0" smtClean="0">
                          <a:latin typeface="Arial" panose="020B0604020202020204" pitchFamily="34" charset="0"/>
                          <a:cs typeface="Arial" panose="020B0604020202020204" pitchFamily="34" charset="0"/>
                        </a:rPr>
                        <a:t>Special Prize</a:t>
                      </a:r>
                    </a:p>
                    <a:p>
                      <a:pPr algn="ctr"/>
                      <a:r>
                        <a:rPr lang="en-US" sz="1800" dirty="0" smtClean="0">
                          <a:latin typeface="Arial" panose="020B0604020202020204" pitchFamily="34" charset="0"/>
                          <a:cs typeface="Arial" panose="020B0604020202020204" pitchFamily="34" charset="0"/>
                        </a:rPr>
                        <a:t>(Best</a:t>
                      </a:r>
                      <a:r>
                        <a:rPr lang="en-US" sz="1800" baseline="0" dirty="0" smtClean="0">
                          <a:latin typeface="Arial" panose="020B0604020202020204" pitchFamily="34" charset="0"/>
                          <a:cs typeface="Arial" panose="020B0604020202020204" pitchFamily="34" charset="0"/>
                        </a:rPr>
                        <a:t> Safety Result) </a:t>
                      </a:r>
                      <a:endParaRPr lang="en-US" sz="180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latin typeface="Arial" panose="020B0604020202020204" pitchFamily="34" charset="0"/>
                          <a:ea typeface="ＭＳ Ｐゴシック" charset="-128"/>
                          <a:cs typeface="Arial" panose="020B0604020202020204" pitchFamily="34" charset="0"/>
                        </a:rPr>
                        <a:t>1 special prize: 10,000 THB</a:t>
                      </a:r>
                    </a:p>
                  </a:txBody>
                  <a:tcPr/>
                </a:tc>
                <a:extLst>
                  <a:ext uri="{0D108BD9-81ED-4DB2-BD59-A6C34878D82A}">
                    <a16:rowId xmlns:a16="http://schemas.microsoft.com/office/drawing/2014/main" val="10002"/>
                  </a:ext>
                </a:extLst>
              </a:tr>
            </a:tbl>
          </a:graphicData>
        </a:graphic>
      </p:graphicFrame>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4"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706" y="3356992"/>
            <a:ext cx="5511620" cy="3311278"/>
          </a:xfrm>
          <a:prstGeom prst="rect">
            <a:avLst/>
          </a:prstGeom>
        </p:spPr>
      </p:pic>
      <p:sp>
        <p:nvSpPr>
          <p:cNvPr id="1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95838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txBox="1">
            <a:spLocks/>
          </p:cNvSpPr>
          <p:nvPr/>
        </p:nvSpPr>
        <p:spPr>
          <a:xfrm>
            <a:off x="212834" y="17402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Registration</a:t>
            </a:r>
            <a:endParaRPr lang="en-US" i="1" kern="0" dirty="0">
              <a:latin typeface="Arial Black" panose="020B0A04020102020204" pitchFamily="34" charset="0"/>
            </a:endParaRPr>
          </a:p>
        </p:txBody>
      </p:sp>
      <p:sp>
        <p:nvSpPr>
          <p:cNvPr id="6" name="TextBox 5"/>
          <p:cNvSpPr txBox="1"/>
          <p:nvPr/>
        </p:nvSpPr>
        <p:spPr>
          <a:xfrm>
            <a:off x="2959850" y="5425479"/>
            <a:ext cx="3231334" cy="307777"/>
          </a:xfrm>
          <a:prstGeom prst="rect">
            <a:avLst/>
          </a:prstGeom>
          <a:noFill/>
        </p:spPr>
        <p:txBody>
          <a:bodyPr wrap="none" rtlCol="0">
            <a:spAutoFit/>
          </a:bodyPr>
          <a:lstStyle/>
          <a:p>
            <a:r>
              <a:rPr lang="en-US" sz="1400" u="sng" dirty="0">
                <a:latin typeface="Arial" panose="020B0604020202020204" pitchFamily="34" charset="0"/>
                <a:cs typeface="Arial" panose="020B0604020202020204" pitchFamily="34" charset="0"/>
                <a:hlinkClick r:id="rId3"/>
              </a:rPr>
              <a:t>https://</a:t>
            </a:r>
            <a:r>
              <a:rPr lang="en-US" sz="1400" u="sng" dirty="0" smtClean="0">
                <a:latin typeface="Arial" panose="020B0604020202020204" pitchFamily="34" charset="0"/>
                <a:cs typeface="Arial" panose="020B0604020202020204" pitchFamily="34" charset="0"/>
                <a:hlinkClick r:id="rId3"/>
              </a:rPr>
              <a:t>forms.gle/MJKXrTsgDLw2Pive6</a:t>
            </a:r>
            <a:endParaRPr lang="en-US" sz="1400" u="sng" dirty="0" smtClean="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3329" y="1330025"/>
            <a:ext cx="3384376" cy="3384376"/>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4" name="Picture 2" descr="C:\Users\kasemsit\Desktop\NETH LOGO_2107082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5826061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itle 2"/>
          <p:cNvSpPr txBox="1">
            <a:spLocks/>
          </p:cNvSpPr>
          <p:nvPr/>
        </p:nvSpPr>
        <p:spPr>
          <a:xfrm>
            <a:off x="212834" y="17402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smtClean="0">
                <a:latin typeface="Arial Black" panose="020B0A04020102020204" pitchFamily="34" charset="0"/>
              </a:rPr>
              <a:t>Q&amp;A</a:t>
            </a:r>
          </a:p>
        </p:txBody>
      </p:sp>
      <p:sp>
        <p:nvSpPr>
          <p:cNvPr id="8" name="TextBox 7"/>
          <p:cNvSpPr txBox="1"/>
          <p:nvPr/>
        </p:nvSpPr>
        <p:spPr>
          <a:xfrm>
            <a:off x="723088" y="5498068"/>
            <a:ext cx="7704855" cy="523220"/>
          </a:xfrm>
          <a:prstGeom prst="rect">
            <a:avLst/>
          </a:prstGeom>
          <a:noFill/>
        </p:spPr>
        <p:txBody>
          <a:bodyPr wrap="square" rtlCol="0">
            <a:spAutoFit/>
          </a:bodyPr>
          <a:lstStyle/>
          <a:p>
            <a:pPr algn="ctr"/>
            <a:r>
              <a:rPr lang="en-US" sz="1400" u="sng" dirty="0">
                <a:latin typeface="Arial" panose="020B0604020202020204" pitchFamily="34" charset="0"/>
                <a:cs typeface="Arial" panose="020B0604020202020204" pitchFamily="34" charset="0"/>
                <a:hlinkClick r:id="rId3"/>
              </a:rPr>
              <a:t>https://line.me/ti/g2/aqfh0bv4EIGe6KGtk6rFnPuvhvHKQvX44wPzOw?utm_source=invitation&amp;utm_medium=link_copy&amp;utm_campaign=default</a:t>
            </a:r>
            <a:endParaRPr lang="en-US" sz="1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139" y="1247274"/>
            <a:ext cx="3562755" cy="3562755"/>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703516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059832" y="3140968"/>
            <a:ext cx="2518638"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Appendix</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73028"/>
      </p:ext>
    </p:extLst>
  </p:cSld>
  <p:clrMapOvr>
    <a:masterClrMapping/>
  </p:clrMapOvr>
  <p:timing>
    <p:tnLst>
      <p:par>
        <p:cTn id="1" dur="indefinite" restart="never" nodeType="tmRoot"/>
      </p:par>
    </p:tnLst>
  </p:timing>
</p:sld>
</file>

<file path=ppt/theme/theme1.xml><?xml version="1.0" encoding="utf-8"?>
<a:theme xmlns:a="http://schemas.openxmlformats.org/drawingml/2006/main" name="テーマ1">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TME 2011 Rev.3b Template">
      <a:majorFont>
        <a:latin typeface="HG丸ｺﾞｼｯｸM-PRO"/>
        <a:ea typeface="HG丸ｺﾞｼｯｸM-PRO"/>
        <a:cs typeface=""/>
      </a:majorFont>
      <a:minorFont>
        <a:latin typeface="HG丸ｺﾞｼｯｸM-PRO"/>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r" fontAlgn="base">
          <a:spcBef>
            <a:spcPct val="0"/>
          </a:spcBef>
          <a:spcAft>
            <a:spcPct val="0"/>
          </a:spcAft>
          <a:defRPr sz="1150" dirty="0">
            <a:solidFill>
              <a:schemeClr val="tx1"/>
            </a:solidFill>
            <a:latin typeface="Arial" charset="0"/>
            <a:ea typeface="ＭＳ Ｐゴシック" charset="-128"/>
          </a:defRPr>
        </a:defPPr>
      </a:lstStyle>
      <a:style>
        <a:lnRef idx="2">
          <a:schemeClr val="dk1"/>
        </a:lnRef>
        <a:fillRef idx="1">
          <a:schemeClr val="lt1"/>
        </a:fillRef>
        <a:effectRef idx="0">
          <a:schemeClr val="dk1"/>
        </a:effectRef>
        <a:fontRef idx="minor">
          <a:schemeClr val="dk1"/>
        </a:fontRef>
      </a:style>
    </a:spDef>
    <a:lnDef>
      <a:spPr bwMode="auto">
        <a:solidFill>
          <a:schemeClr val="accent1"/>
        </a:solidFill>
        <a:ln w="25400" cap="flat" cmpd="sng" algn="ctr">
          <a:solidFill>
            <a:schemeClr val="tx1"/>
          </a:solidFill>
          <a:prstDash val="solid"/>
          <a:round/>
          <a:headEnd type="none" w="med" len="med"/>
          <a:tailEnd type="none"/>
        </a:ln>
        <a:effectLst/>
      </a:spPr>
      <a:bodyPr/>
      <a:lstStyle/>
    </a:lnDef>
  </a:objectDefaults>
  <a:extraClrSchemeLst>
    <a:extraClrScheme>
      <a:clrScheme name="TME 2011 Rev.3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ME 2011 Rev.3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ME 2011 Rev.3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ME 2011 Rev.3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ME 2011 Rev.3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ME 2011 Rev.3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ME 2011 Rev.3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ME 2011 Rev.3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ME 2011 Rev.3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ME 2011 Rev.3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ME 2011 Rev.3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ME 2011 Rev.3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NEXTY_Template1</Template>
  <TotalTime>126295</TotalTime>
  <Words>618</Words>
  <Application>Microsoft Office PowerPoint</Application>
  <PresentationFormat>On-screen Show (4:3)</PresentationFormat>
  <Paragraphs>110</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HG丸ｺﾞｼｯｸM-PRO</vt:lpstr>
      <vt:lpstr>ＭＳ Ｐゴシック</vt:lpstr>
      <vt:lpstr>Arial</vt:lpstr>
      <vt:lpstr>Arial Black</vt:lpstr>
      <vt:lpstr>Calibri</vt:lpstr>
      <vt:lpstr>Cordia New</vt:lpstr>
      <vt:lpstr>メイリオ</vt:lpstr>
      <vt:lpstr>Meiryo UI</vt:lpstr>
      <vt:lpstr>Wingdings</vt: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TOMEN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戸田 敏生</dc:creator>
  <cp:lastModifiedBy>Niwat Anukoonpoonlarp</cp:lastModifiedBy>
  <cp:revision>2659</cp:revision>
  <cp:lastPrinted>2017-04-06T00:06:11Z</cp:lastPrinted>
  <dcterms:created xsi:type="dcterms:W3CDTF">2017-03-21T00:26:50Z</dcterms:created>
  <dcterms:modified xsi:type="dcterms:W3CDTF">2023-02-15T07:17:01Z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